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351" r:id="rId2"/>
    <p:sldId id="1707" r:id="rId3"/>
    <p:sldId id="342" r:id="rId4"/>
    <p:sldId id="1763" r:id="rId5"/>
    <p:sldId id="393" r:id="rId6"/>
    <p:sldId id="418" r:id="rId7"/>
    <p:sldId id="417" r:id="rId8"/>
    <p:sldId id="427" r:id="rId9"/>
    <p:sldId id="1708" r:id="rId10"/>
    <p:sldId id="402" r:id="rId11"/>
    <p:sldId id="403" r:id="rId12"/>
    <p:sldId id="1682" r:id="rId13"/>
    <p:sldId id="382" r:id="rId14"/>
    <p:sldId id="17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94" d="100"/>
          <a:sy n="94" d="100"/>
        </p:scale>
        <p:origin x="96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8B524-5D62-43C4-A7B4-3FB6212AB95D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D7965-CB56-4630-B14A-3B58C9874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41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3C55B-92AE-4B4F-B2CD-DF417587DD57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87375" y="798513"/>
            <a:ext cx="5684838" cy="31988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1" y="4357688"/>
            <a:ext cx="5029200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674" tIns="44050" rIns="89674" bIns="44050" numCol="1" anchor="t" anchorCtr="0" compatLnSpc="1">
            <a:prstTxWarp prst="textNoShape">
              <a:avLst/>
            </a:prstTxWarp>
          </a:bodyPr>
          <a:lstStyle/>
          <a:p>
            <a:pPr defTabSz="754063" eaLnBrk="1" hangingPunct="1"/>
            <a:endParaRPr lang="en-US" altLang="en-US" dirty="0">
              <a:latin typeface="Arial" charset="0"/>
            </a:endParaRPr>
          </a:p>
        </p:txBody>
      </p:sp>
      <p:sp>
        <p:nvSpPr>
          <p:cNvPr id="114692" name="Slide Number Placeholder 3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17" tIns="45309" rIns="90617" bIns="45309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D2994827-36C0-4ED7-92DC-85FE412778CC}" type="slidenum">
              <a:rPr lang="en-US" altLang="en-US" sz="2400" b="1">
                <a:solidFill>
                  <a:srgbClr val="000000"/>
                </a:solidFill>
                <a:latin typeface="Arial" charset="0"/>
              </a:rPr>
              <a:pPr/>
              <a:t>10</a:t>
            </a:fld>
            <a:endParaRPr lang="en-US" altLang="en-US" sz="24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370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88963" y="798513"/>
            <a:ext cx="5681662" cy="3197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57688"/>
            <a:ext cx="5029200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/>
            <a:endParaRPr lang="en-US" altLang="en-US" dirty="0">
              <a:latin typeface="Arial" pitchFamily="34" charset="0"/>
            </a:endParaRPr>
          </a:p>
        </p:txBody>
      </p:sp>
      <p:sp>
        <p:nvSpPr>
          <p:cNvPr id="1218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C5C4B0A-461F-434B-A2BA-132910766979}" type="slidenum">
              <a:rPr lang="en-US" altLang="en-US" sz="1800" b="1">
                <a:solidFill>
                  <a:srgbClr val="000000"/>
                </a:solidFill>
                <a:latin typeface="Arial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sz="18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480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9BDD4E-AEA6-4246-A6DC-3C1E19DBCF88}" type="slidenum">
              <a:rPr lang="en-US" altLang="en-US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 dirty="0">
              <a:latin typeface="Arial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/>
              <a:t>So here I am with our patient we visited the museum and his possible late uncle. I really hope that our work will help to prevent the development of this disease in the future and we can firmly announce gigantism as the disease of the past.  </a:t>
            </a:r>
          </a:p>
        </p:txBody>
      </p:sp>
    </p:spTree>
    <p:extLst>
      <p:ext uri="{BB962C8B-B14F-4D97-AF65-F5344CB8AC3E}">
        <p14:creationId xmlns:p14="http://schemas.microsoft.com/office/powerpoint/2010/main" val="3611526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Shown here is one</a:t>
            </a:r>
            <a:r>
              <a:rPr lang="en-GB" baseline="0" dirty="0"/>
              <a:t> of the best fitting simulated trees, containing the chromosomes as leaves. The tree height is the time to most recent common ancestor (mutation age) and branching points are recombination events.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/>
              <a:t>To</a:t>
            </a:r>
            <a:r>
              <a:rPr lang="en-GB" baseline="0" dirty="0"/>
              <a:t> estimate the number of carriers living in one generation, we have performed forward simulations of </a:t>
            </a:r>
            <a:r>
              <a:rPr lang="en-GB" dirty="0"/>
              <a:t>a population</a:t>
            </a:r>
            <a:r>
              <a:rPr lang="en-GB" baseline="0" dirty="0"/>
              <a:t> based on the estimated mutation age. We obtained an estimated number carriers of 326 per generation (95 CI, 27-1200).  This is the equivalent of 978 alive today, assuming that up to three generations overlap at present.</a:t>
            </a:r>
          </a:p>
          <a:p>
            <a:r>
              <a:rPr lang="en-GB" baseline="0" dirty="0"/>
              <a:t>However, this estimate has limited power and should be interpreted with caution.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20523-33E1-476B-9245-653AB8069ED0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7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3C55B-92AE-4B4F-B2CD-DF417587DD57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http://www.medicaldaily.com/malcolm-gladwells-david-and-goliath-experts-criticize-scientific-basis-his-dyslexia-argument-261257</a:t>
            </a:r>
          </a:p>
          <a:p>
            <a:endParaRPr lang="en-GB" dirty="0"/>
          </a:p>
          <a:p>
            <a:r>
              <a:rPr lang="en-GB" dirty="0"/>
              <a:t>All these are just guess work</a:t>
            </a:r>
          </a:p>
          <a:p>
            <a:endParaRPr lang="en-GB" dirty="0"/>
          </a:p>
          <a:p>
            <a:r>
              <a:rPr lang="en-GB" dirty="0"/>
              <a:t>But lets turn</a:t>
            </a:r>
            <a:r>
              <a:rPr lang="en-GB" baseline="0" dirty="0"/>
              <a:t> to real giants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9113C-DECA-41A5-AC97-D1538C4CA0B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5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D99113C-DECA-41A5-AC97-D1538C4CA0BE}" type="slidenum">
              <a:rPr lang="en-GB" smtClean="0">
                <a:latin typeface="Calibri" panose="020F0502020204030204" pitchFamily="34" charset="0"/>
              </a:rPr>
              <a:t>4</a:t>
            </a:fld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57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be an </a:t>
            </a:r>
            <a:r>
              <a:rPr lang="en-GB" dirty="0" err="1"/>
              <a:t>acromegalic</a:t>
            </a:r>
            <a:r>
              <a:rPr lang="en-GB" dirty="0"/>
              <a:t> giant,</a:t>
            </a:r>
            <a:r>
              <a:rPr lang="en-GB" baseline="0" dirty="0"/>
              <a:t> as we </a:t>
            </a:r>
            <a:r>
              <a:rPr lang="en-GB" baseline="0" dirty="0" err="1"/>
              <a:t>wlll</a:t>
            </a:r>
            <a:r>
              <a:rPr lang="en-GB" baseline="0" dirty="0"/>
              <a:t> see later that giant could be not just for GH secreting tumours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444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3C55B-92AE-4B4F-B2CD-DF417587DD57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http://www.imageinterpretation.co.uk/wrist.html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3C55B-92AE-4B4F-B2CD-DF417587DD57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39620" name="Slide Number Placeholder 3"/>
          <p:cNvSpPr txBox="1">
            <a:spLocks noGrp="1"/>
          </p:cNvSpPr>
          <p:nvPr/>
        </p:nvSpPr>
        <p:spPr bwMode="auto">
          <a:xfrm>
            <a:off x="3885275" y="8684826"/>
            <a:ext cx="2971092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5F5C1B4-281B-4481-A887-8E10B2784D2B}" type="slidenum">
              <a:rPr lang="en-US" altLang="en-US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2174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3C55B-92AE-4B4F-B2CD-DF417587DD57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936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46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86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82561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450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2877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86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603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869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61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627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28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6600"/>
              </a:buClr>
              <a:defRPr>
                <a:solidFill>
                  <a:srgbClr val="333333"/>
                </a:solidFill>
              </a:defRPr>
            </a:lvl1pPr>
            <a:lvl2pPr>
              <a:buClr>
                <a:srgbClr val="FF6600"/>
              </a:buClr>
              <a:defRPr>
                <a:solidFill>
                  <a:srgbClr val="333333"/>
                </a:solidFill>
              </a:defRPr>
            </a:lvl2pPr>
            <a:lvl3pPr>
              <a:buClr>
                <a:srgbClr val="FF6600"/>
              </a:buClr>
              <a:defRPr>
                <a:solidFill>
                  <a:srgbClr val="333333"/>
                </a:solidFill>
              </a:defRPr>
            </a:lvl3pPr>
            <a:lvl4pPr>
              <a:buClr>
                <a:srgbClr val="FF6600"/>
              </a:buClr>
              <a:defRPr>
                <a:solidFill>
                  <a:srgbClr val="333333"/>
                </a:solidFill>
              </a:defRPr>
            </a:lvl4pPr>
            <a:lvl5pPr>
              <a:buClr>
                <a:srgbClr val="FF6600"/>
              </a:buCl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755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914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9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76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buClr>
                <a:srgbClr val="FF6600"/>
              </a:buClr>
              <a:defRPr sz="2800"/>
            </a:lvl1pPr>
            <a:lvl2pPr>
              <a:buClr>
                <a:srgbClr val="FF6600"/>
              </a:buClr>
              <a:defRPr sz="2400"/>
            </a:lvl2pPr>
            <a:lvl3pPr>
              <a:buClr>
                <a:srgbClr val="FF6600"/>
              </a:buClr>
              <a:defRPr sz="2000"/>
            </a:lvl3pPr>
            <a:lvl4pPr>
              <a:buClr>
                <a:srgbClr val="FF6600"/>
              </a:buClr>
              <a:defRPr sz="1800"/>
            </a:lvl4pPr>
            <a:lvl5pPr>
              <a:buClr>
                <a:srgbClr val="FF66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buClr>
                <a:srgbClr val="FF6600"/>
              </a:buClr>
              <a:defRPr sz="2800"/>
            </a:lvl1pPr>
            <a:lvl2pPr>
              <a:buClr>
                <a:srgbClr val="FF6600"/>
              </a:buClr>
              <a:defRPr sz="2400"/>
            </a:lvl2pPr>
            <a:lvl3pPr>
              <a:buClr>
                <a:srgbClr val="FF6600"/>
              </a:buClr>
              <a:defRPr sz="2000"/>
            </a:lvl3pPr>
            <a:lvl4pPr>
              <a:buClr>
                <a:srgbClr val="FF6600"/>
              </a:buClr>
              <a:defRPr sz="1800"/>
            </a:lvl4pPr>
            <a:lvl5pPr>
              <a:buClr>
                <a:srgbClr val="FF66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8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3333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buClr>
                <a:srgbClr val="FF6600"/>
              </a:buClr>
              <a:defRPr sz="2400">
                <a:solidFill>
                  <a:srgbClr val="333333"/>
                </a:solidFill>
              </a:defRPr>
            </a:lvl1pPr>
            <a:lvl2pPr>
              <a:buClr>
                <a:srgbClr val="FF6600"/>
              </a:buClr>
              <a:defRPr sz="2000">
                <a:solidFill>
                  <a:srgbClr val="333333"/>
                </a:solidFill>
              </a:defRPr>
            </a:lvl2pPr>
            <a:lvl3pPr>
              <a:buClr>
                <a:srgbClr val="FF6600"/>
              </a:buClr>
              <a:defRPr sz="1800">
                <a:solidFill>
                  <a:srgbClr val="333333"/>
                </a:solidFill>
              </a:defRPr>
            </a:lvl3pPr>
            <a:lvl4pPr>
              <a:buClr>
                <a:srgbClr val="FF6600"/>
              </a:buClr>
              <a:defRPr sz="1600">
                <a:solidFill>
                  <a:srgbClr val="333333"/>
                </a:solidFill>
              </a:defRPr>
            </a:lvl4pPr>
            <a:lvl5pPr>
              <a:buClr>
                <a:srgbClr val="FF6600"/>
              </a:buClr>
              <a:defRPr sz="1600">
                <a:solidFill>
                  <a:srgbClr val="33333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buClr>
                <a:srgbClr val="FF6600"/>
              </a:buClr>
              <a:defRPr sz="2400">
                <a:solidFill>
                  <a:srgbClr val="333333"/>
                </a:solidFill>
              </a:defRPr>
            </a:lvl1pPr>
            <a:lvl2pPr>
              <a:buClr>
                <a:srgbClr val="FF6600"/>
              </a:buClr>
              <a:defRPr sz="2000">
                <a:solidFill>
                  <a:srgbClr val="333333"/>
                </a:solidFill>
              </a:defRPr>
            </a:lvl2pPr>
            <a:lvl3pPr>
              <a:buClr>
                <a:srgbClr val="FF6600"/>
              </a:buClr>
              <a:defRPr sz="1800">
                <a:solidFill>
                  <a:srgbClr val="333333"/>
                </a:solidFill>
              </a:defRPr>
            </a:lvl3pPr>
            <a:lvl4pPr>
              <a:buClr>
                <a:srgbClr val="FF6600"/>
              </a:buClr>
              <a:defRPr sz="1600">
                <a:solidFill>
                  <a:srgbClr val="333333"/>
                </a:solidFill>
              </a:defRPr>
            </a:lvl4pPr>
            <a:lvl5pPr>
              <a:buClr>
                <a:srgbClr val="FF6600"/>
              </a:buClr>
              <a:defRPr sz="1600">
                <a:solidFill>
                  <a:srgbClr val="33333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98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3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82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211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41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3AA14-E765-4978-B832-A9C1A2A154D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F09FF-18FE-4FBA-8FD9-1D0F6F821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67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1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21.png"/><Relationship Id="rId2" Type="http://schemas.microsoft.com/office/2007/relationships/media" Target="../media/media12.m4a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3.m4a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1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2.m4a"/><Relationship Id="rId7" Type="http://schemas.openxmlformats.org/officeDocument/2006/relationships/image" Target="../media/image3.jpeg"/><Relationship Id="rId2" Type="http://schemas.microsoft.com/office/2007/relationships/media" Target="../media/media2.m4a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egend" TargetMode="External"/><Relationship Id="rId13" Type="http://schemas.openxmlformats.org/officeDocument/2006/relationships/image" Target="../media/image1.png"/><Relationship Id="rId3" Type="http://schemas.microsoft.com/office/2007/relationships/media" Target="../media/media4.m4a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2" Type="http://schemas.openxmlformats.org/officeDocument/2006/relationships/tags" Target="../tags/tag1.xml"/><Relationship Id="rId1" Type="http://schemas.openxmlformats.org/officeDocument/2006/relationships/themeOverride" Target="../theme/themeOverride4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4.m4a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7.m4a"/><Relationship Id="rId7" Type="http://schemas.openxmlformats.org/officeDocument/2006/relationships/image" Target="../media/image12.jpeg"/><Relationship Id="rId2" Type="http://schemas.openxmlformats.org/officeDocument/2006/relationships/tags" Target="../tags/tag2.xml"/><Relationship Id="rId1" Type="http://schemas.openxmlformats.org/officeDocument/2006/relationships/themeOverride" Target="../theme/themeOverride7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4" Type="http://schemas.openxmlformats.org/officeDocument/2006/relationships/audio" Target="../media/media7.m4a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15.jpeg"/><Relationship Id="rId2" Type="http://schemas.microsoft.com/office/2007/relationships/media" Target="../media/media8.m4a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Have you ever heard of a ‘giant’?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0A4DC1-5A2B-4B2A-8403-FB8AB3F0AA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723"/>
    </mc:Choice>
    <mc:Fallback>
      <p:transition spd="slow" advTm="2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197"/>
          <p:cNvSpPr>
            <a:spLocks noChangeShapeType="1"/>
          </p:cNvSpPr>
          <p:nvPr/>
        </p:nvSpPr>
        <p:spPr bwMode="auto">
          <a:xfrm>
            <a:off x="6781006" y="3258820"/>
            <a:ext cx="1206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47" name="Line 198"/>
          <p:cNvSpPr>
            <a:spLocks noChangeShapeType="1"/>
          </p:cNvSpPr>
          <p:nvPr/>
        </p:nvSpPr>
        <p:spPr bwMode="auto">
          <a:xfrm>
            <a:off x="6901657" y="3258820"/>
            <a:ext cx="123825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48" name="Freeform 200"/>
          <p:cNvSpPr>
            <a:spLocks/>
          </p:cNvSpPr>
          <p:nvPr/>
        </p:nvSpPr>
        <p:spPr bwMode="auto">
          <a:xfrm>
            <a:off x="7027069" y="3211196"/>
            <a:ext cx="92075" cy="92075"/>
          </a:xfrm>
          <a:custGeom>
            <a:avLst/>
            <a:gdLst>
              <a:gd name="T0" fmla="*/ 2147483647 w 272"/>
              <a:gd name="T1" fmla="*/ 2147483647 h 272"/>
              <a:gd name="T2" fmla="*/ 2147483647 w 272"/>
              <a:gd name="T3" fmla="*/ 2147483647 h 272"/>
              <a:gd name="T4" fmla="*/ 2147483647 w 272"/>
              <a:gd name="T5" fmla="*/ 2147483647 h 272"/>
              <a:gd name="T6" fmla="*/ 2147483647 w 272"/>
              <a:gd name="T7" fmla="*/ 2147483647 h 272"/>
              <a:gd name="T8" fmla="*/ 2147483647 w 272"/>
              <a:gd name="T9" fmla="*/ 2147483647 h 272"/>
              <a:gd name="T10" fmla="*/ 2147483647 w 272"/>
              <a:gd name="T11" fmla="*/ 2147483647 h 272"/>
              <a:gd name="T12" fmla="*/ 2147483647 w 272"/>
              <a:gd name="T13" fmla="*/ 2147483647 h 272"/>
              <a:gd name="T14" fmla="*/ 2147483647 w 272"/>
              <a:gd name="T15" fmla="*/ 2147483647 h 272"/>
              <a:gd name="T16" fmla="*/ 2147483647 w 272"/>
              <a:gd name="T17" fmla="*/ 2147483647 h 272"/>
              <a:gd name="T18" fmla="*/ 2147483647 w 272"/>
              <a:gd name="T19" fmla="*/ 2147483647 h 272"/>
              <a:gd name="T20" fmla="*/ 2147483647 w 272"/>
              <a:gd name="T21" fmla="*/ 2147483647 h 272"/>
              <a:gd name="T22" fmla="*/ 2147483647 w 272"/>
              <a:gd name="T23" fmla="*/ 2147483647 h 272"/>
              <a:gd name="T24" fmla="*/ 2147483647 w 272"/>
              <a:gd name="T25" fmla="*/ 2147483647 h 272"/>
              <a:gd name="T26" fmla="*/ 2147483647 w 272"/>
              <a:gd name="T27" fmla="*/ 2147483647 h 272"/>
              <a:gd name="T28" fmla="*/ 2147483647 w 272"/>
              <a:gd name="T29" fmla="*/ 2147483647 h 272"/>
              <a:gd name="T30" fmla="*/ 2147483647 w 272"/>
              <a:gd name="T31" fmla="*/ 2147483647 h 272"/>
              <a:gd name="T32" fmla="*/ 2147483647 w 272"/>
              <a:gd name="T33" fmla="*/ 2147483647 h 272"/>
              <a:gd name="T34" fmla="*/ 2147483647 w 272"/>
              <a:gd name="T35" fmla="*/ 2147483647 h 272"/>
              <a:gd name="T36" fmla="*/ 2147483647 w 272"/>
              <a:gd name="T37" fmla="*/ 2147483647 h 272"/>
              <a:gd name="T38" fmla="*/ 2147483647 w 272"/>
              <a:gd name="T39" fmla="*/ 2147483647 h 272"/>
              <a:gd name="T40" fmla="*/ 2147483647 w 272"/>
              <a:gd name="T41" fmla="*/ 2147483647 h 272"/>
              <a:gd name="T42" fmla="*/ 2147483647 w 272"/>
              <a:gd name="T43" fmla="*/ 2147483647 h 272"/>
              <a:gd name="T44" fmla="*/ 2147483647 w 272"/>
              <a:gd name="T45" fmla="*/ 2147483647 h 272"/>
              <a:gd name="T46" fmla="*/ 2147483647 w 272"/>
              <a:gd name="T47" fmla="*/ 2147483647 h 272"/>
              <a:gd name="T48" fmla="*/ 0 w 272"/>
              <a:gd name="T49" fmla="*/ 2147483647 h 272"/>
              <a:gd name="T50" fmla="*/ 2147483647 w 272"/>
              <a:gd name="T51" fmla="*/ 2147483647 h 272"/>
              <a:gd name="T52" fmla="*/ 2147483647 w 272"/>
              <a:gd name="T53" fmla="*/ 2147483647 h 272"/>
              <a:gd name="T54" fmla="*/ 2147483647 w 272"/>
              <a:gd name="T55" fmla="*/ 2147483647 h 272"/>
              <a:gd name="T56" fmla="*/ 2147483647 w 272"/>
              <a:gd name="T57" fmla="*/ 2147483647 h 272"/>
              <a:gd name="T58" fmla="*/ 2147483647 w 272"/>
              <a:gd name="T59" fmla="*/ 2147483647 h 272"/>
              <a:gd name="T60" fmla="*/ 2147483647 w 272"/>
              <a:gd name="T61" fmla="*/ 2147483647 h 272"/>
              <a:gd name="T62" fmla="*/ 2147483647 w 272"/>
              <a:gd name="T63" fmla="*/ 2147483647 h 272"/>
              <a:gd name="T64" fmla="*/ 2147483647 w 272"/>
              <a:gd name="T65" fmla="*/ 2147483647 h 272"/>
              <a:gd name="T66" fmla="*/ 2147483647 w 272"/>
              <a:gd name="T67" fmla="*/ 2147483647 h 272"/>
              <a:gd name="T68" fmla="*/ 2147483647 w 272"/>
              <a:gd name="T69" fmla="*/ 2147483647 h 272"/>
              <a:gd name="T70" fmla="*/ 2147483647 w 272"/>
              <a:gd name="T71" fmla="*/ 2147483647 h 272"/>
              <a:gd name="T72" fmla="*/ 2147483647 w 272"/>
              <a:gd name="T73" fmla="*/ 0 h 272"/>
              <a:gd name="T74" fmla="*/ 2147483647 w 272"/>
              <a:gd name="T75" fmla="*/ 2147483647 h 272"/>
              <a:gd name="T76" fmla="*/ 2147483647 w 272"/>
              <a:gd name="T77" fmla="*/ 2147483647 h 272"/>
              <a:gd name="T78" fmla="*/ 2147483647 w 272"/>
              <a:gd name="T79" fmla="*/ 2147483647 h 272"/>
              <a:gd name="T80" fmla="*/ 2147483647 w 272"/>
              <a:gd name="T81" fmla="*/ 2147483647 h 272"/>
              <a:gd name="T82" fmla="*/ 2147483647 w 272"/>
              <a:gd name="T83" fmla="*/ 2147483647 h 272"/>
              <a:gd name="T84" fmla="*/ 2147483647 w 272"/>
              <a:gd name="T85" fmla="*/ 2147483647 h 272"/>
              <a:gd name="T86" fmla="*/ 2147483647 w 272"/>
              <a:gd name="T87" fmla="*/ 2147483647 h 272"/>
              <a:gd name="T88" fmla="*/ 2147483647 w 272"/>
              <a:gd name="T89" fmla="*/ 2147483647 h 272"/>
              <a:gd name="T90" fmla="*/ 2147483647 w 272"/>
              <a:gd name="T91" fmla="*/ 2147483647 h 272"/>
              <a:gd name="T92" fmla="*/ 2147483647 w 272"/>
              <a:gd name="T93" fmla="*/ 2147483647 h 272"/>
              <a:gd name="T94" fmla="*/ 2147483647 w 272"/>
              <a:gd name="T95" fmla="*/ 2147483647 h 272"/>
              <a:gd name="T96" fmla="*/ 2147483647 w 272"/>
              <a:gd name="T97" fmla="*/ 2147483647 h 27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72"/>
              <a:gd name="T148" fmla="*/ 0 h 272"/>
              <a:gd name="T149" fmla="*/ 272 w 272"/>
              <a:gd name="T150" fmla="*/ 272 h 27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72" h="272">
                <a:moveTo>
                  <a:pt x="272" y="136"/>
                </a:moveTo>
                <a:lnTo>
                  <a:pt x="270" y="150"/>
                </a:lnTo>
                <a:lnTo>
                  <a:pt x="268" y="163"/>
                </a:lnTo>
                <a:lnTo>
                  <a:pt x="266" y="176"/>
                </a:lnTo>
                <a:lnTo>
                  <a:pt x="261" y="188"/>
                </a:lnTo>
                <a:lnTo>
                  <a:pt x="248" y="212"/>
                </a:lnTo>
                <a:lnTo>
                  <a:pt x="231" y="231"/>
                </a:lnTo>
                <a:lnTo>
                  <a:pt x="212" y="248"/>
                </a:lnTo>
                <a:lnTo>
                  <a:pt x="188" y="261"/>
                </a:lnTo>
                <a:lnTo>
                  <a:pt x="176" y="266"/>
                </a:lnTo>
                <a:lnTo>
                  <a:pt x="163" y="268"/>
                </a:lnTo>
                <a:lnTo>
                  <a:pt x="150" y="270"/>
                </a:lnTo>
                <a:lnTo>
                  <a:pt x="136" y="272"/>
                </a:lnTo>
                <a:lnTo>
                  <a:pt x="121" y="270"/>
                </a:lnTo>
                <a:lnTo>
                  <a:pt x="108" y="268"/>
                </a:lnTo>
                <a:lnTo>
                  <a:pt x="95" y="266"/>
                </a:lnTo>
                <a:lnTo>
                  <a:pt x="83" y="261"/>
                </a:lnTo>
                <a:lnTo>
                  <a:pt x="59" y="248"/>
                </a:lnTo>
                <a:lnTo>
                  <a:pt x="40" y="231"/>
                </a:lnTo>
                <a:lnTo>
                  <a:pt x="24" y="212"/>
                </a:lnTo>
                <a:lnTo>
                  <a:pt x="10" y="188"/>
                </a:lnTo>
                <a:lnTo>
                  <a:pt x="6" y="176"/>
                </a:lnTo>
                <a:lnTo>
                  <a:pt x="3" y="163"/>
                </a:lnTo>
                <a:lnTo>
                  <a:pt x="1" y="150"/>
                </a:lnTo>
                <a:lnTo>
                  <a:pt x="0" y="136"/>
                </a:lnTo>
                <a:lnTo>
                  <a:pt x="1" y="121"/>
                </a:lnTo>
                <a:lnTo>
                  <a:pt x="3" y="108"/>
                </a:lnTo>
                <a:lnTo>
                  <a:pt x="6" y="95"/>
                </a:lnTo>
                <a:lnTo>
                  <a:pt x="10" y="83"/>
                </a:lnTo>
                <a:lnTo>
                  <a:pt x="24" y="59"/>
                </a:lnTo>
                <a:lnTo>
                  <a:pt x="40" y="40"/>
                </a:lnTo>
                <a:lnTo>
                  <a:pt x="59" y="23"/>
                </a:lnTo>
                <a:lnTo>
                  <a:pt x="83" y="10"/>
                </a:lnTo>
                <a:lnTo>
                  <a:pt x="95" y="5"/>
                </a:lnTo>
                <a:lnTo>
                  <a:pt x="108" y="3"/>
                </a:lnTo>
                <a:lnTo>
                  <a:pt x="121" y="1"/>
                </a:lnTo>
                <a:lnTo>
                  <a:pt x="136" y="0"/>
                </a:lnTo>
                <a:lnTo>
                  <a:pt x="150" y="1"/>
                </a:lnTo>
                <a:lnTo>
                  <a:pt x="163" y="3"/>
                </a:lnTo>
                <a:lnTo>
                  <a:pt x="176" y="5"/>
                </a:lnTo>
                <a:lnTo>
                  <a:pt x="188" y="10"/>
                </a:lnTo>
                <a:lnTo>
                  <a:pt x="212" y="23"/>
                </a:lnTo>
                <a:lnTo>
                  <a:pt x="231" y="40"/>
                </a:lnTo>
                <a:lnTo>
                  <a:pt x="248" y="59"/>
                </a:lnTo>
                <a:lnTo>
                  <a:pt x="261" y="83"/>
                </a:lnTo>
                <a:lnTo>
                  <a:pt x="266" y="95"/>
                </a:lnTo>
                <a:lnTo>
                  <a:pt x="268" y="108"/>
                </a:lnTo>
                <a:lnTo>
                  <a:pt x="270" y="121"/>
                </a:lnTo>
                <a:lnTo>
                  <a:pt x="272" y="13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49" name="Line 201"/>
          <p:cNvSpPr>
            <a:spLocks noChangeShapeType="1"/>
          </p:cNvSpPr>
          <p:nvPr/>
        </p:nvSpPr>
        <p:spPr bwMode="auto">
          <a:xfrm>
            <a:off x="5936457" y="3720782"/>
            <a:ext cx="122237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50" name="Line 202"/>
          <p:cNvSpPr>
            <a:spLocks noChangeShapeType="1"/>
          </p:cNvSpPr>
          <p:nvPr/>
        </p:nvSpPr>
        <p:spPr bwMode="auto">
          <a:xfrm>
            <a:off x="8141493" y="3489007"/>
            <a:ext cx="122238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51" name="Line 203"/>
          <p:cNvSpPr>
            <a:spLocks noChangeShapeType="1"/>
          </p:cNvSpPr>
          <p:nvPr/>
        </p:nvSpPr>
        <p:spPr bwMode="auto">
          <a:xfrm>
            <a:off x="7671593" y="3609657"/>
            <a:ext cx="0" cy="6350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52" name="Line 204"/>
          <p:cNvSpPr>
            <a:spLocks noChangeShapeType="1"/>
          </p:cNvSpPr>
          <p:nvPr/>
        </p:nvSpPr>
        <p:spPr bwMode="auto">
          <a:xfrm>
            <a:off x="7671594" y="3609657"/>
            <a:ext cx="155575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53" name="Line 205"/>
          <p:cNvSpPr>
            <a:spLocks noChangeShapeType="1"/>
          </p:cNvSpPr>
          <p:nvPr/>
        </p:nvSpPr>
        <p:spPr bwMode="auto">
          <a:xfrm>
            <a:off x="7827168" y="3609657"/>
            <a:ext cx="0" cy="6350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54" name="Line 206"/>
          <p:cNvSpPr>
            <a:spLocks noChangeShapeType="1"/>
          </p:cNvSpPr>
          <p:nvPr/>
        </p:nvSpPr>
        <p:spPr bwMode="auto">
          <a:xfrm>
            <a:off x="7827168" y="3609657"/>
            <a:ext cx="1587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55" name="Line 207"/>
          <p:cNvSpPr>
            <a:spLocks noChangeShapeType="1"/>
          </p:cNvSpPr>
          <p:nvPr/>
        </p:nvSpPr>
        <p:spPr bwMode="auto">
          <a:xfrm>
            <a:off x="7985918" y="3609657"/>
            <a:ext cx="0" cy="6350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56" name="Line 208"/>
          <p:cNvSpPr>
            <a:spLocks noChangeShapeType="1"/>
          </p:cNvSpPr>
          <p:nvPr/>
        </p:nvSpPr>
        <p:spPr bwMode="auto">
          <a:xfrm>
            <a:off x="7985919" y="3609657"/>
            <a:ext cx="155575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57" name="Line 209"/>
          <p:cNvSpPr>
            <a:spLocks noChangeShapeType="1"/>
          </p:cNvSpPr>
          <p:nvPr/>
        </p:nvSpPr>
        <p:spPr bwMode="auto">
          <a:xfrm>
            <a:off x="8141493" y="3609657"/>
            <a:ext cx="0" cy="6350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58" name="Line 210"/>
          <p:cNvSpPr>
            <a:spLocks noChangeShapeType="1"/>
          </p:cNvSpPr>
          <p:nvPr/>
        </p:nvSpPr>
        <p:spPr bwMode="auto">
          <a:xfrm>
            <a:off x="8141493" y="3609657"/>
            <a:ext cx="1587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59" name="Line 211"/>
          <p:cNvSpPr>
            <a:spLocks noChangeShapeType="1"/>
          </p:cNvSpPr>
          <p:nvPr/>
        </p:nvSpPr>
        <p:spPr bwMode="auto">
          <a:xfrm>
            <a:off x="8300243" y="3609657"/>
            <a:ext cx="0" cy="6350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60" name="Line 212"/>
          <p:cNvSpPr>
            <a:spLocks noChangeShapeType="1"/>
          </p:cNvSpPr>
          <p:nvPr/>
        </p:nvSpPr>
        <p:spPr bwMode="auto">
          <a:xfrm>
            <a:off x="8300244" y="3609657"/>
            <a:ext cx="157163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61" name="Line 213"/>
          <p:cNvSpPr>
            <a:spLocks noChangeShapeType="1"/>
          </p:cNvSpPr>
          <p:nvPr/>
        </p:nvSpPr>
        <p:spPr bwMode="auto">
          <a:xfrm>
            <a:off x="8457406" y="3609657"/>
            <a:ext cx="0" cy="6350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62" name="Line 214"/>
          <p:cNvSpPr>
            <a:spLocks noChangeShapeType="1"/>
          </p:cNvSpPr>
          <p:nvPr/>
        </p:nvSpPr>
        <p:spPr bwMode="auto">
          <a:xfrm>
            <a:off x="8457406" y="3609657"/>
            <a:ext cx="157162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63" name="Line 215"/>
          <p:cNvSpPr>
            <a:spLocks noChangeShapeType="1"/>
          </p:cNvSpPr>
          <p:nvPr/>
        </p:nvSpPr>
        <p:spPr bwMode="auto">
          <a:xfrm>
            <a:off x="8614568" y="3609657"/>
            <a:ext cx="0" cy="6350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64" name="Line 216"/>
          <p:cNvSpPr>
            <a:spLocks noChangeShapeType="1"/>
          </p:cNvSpPr>
          <p:nvPr/>
        </p:nvSpPr>
        <p:spPr bwMode="auto">
          <a:xfrm flipH="1">
            <a:off x="8141494" y="3609657"/>
            <a:ext cx="473075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65" name="Line 217"/>
          <p:cNvSpPr>
            <a:spLocks noChangeShapeType="1"/>
          </p:cNvSpPr>
          <p:nvPr/>
        </p:nvSpPr>
        <p:spPr bwMode="auto">
          <a:xfrm>
            <a:off x="8141493" y="3489007"/>
            <a:ext cx="0" cy="12065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66" name="Freeform 219"/>
          <p:cNvSpPr>
            <a:spLocks/>
          </p:cNvSpPr>
          <p:nvPr/>
        </p:nvSpPr>
        <p:spPr bwMode="auto">
          <a:xfrm>
            <a:off x="8408194" y="3673158"/>
            <a:ext cx="100013" cy="100013"/>
          </a:xfrm>
          <a:custGeom>
            <a:avLst/>
            <a:gdLst>
              <a:gd name="T0" fmla="*/ 2147483647 w 294"/>
              <a:gd name="T1" fmla="*/ 2147483647 h 294"/>
              <a:gd name="T2" fmla="*/ 2147483647 w 294"/>
              <a:gd name="T3" fmla="*/ 2147483647 h 294"/>
              <a:gd name="T4" fmla="*/ 2147483647 w 294"/>
              <a:gd name="T5" fmla="*/ 2147483647 h 294"/>
              <a:gd name="T6" fmla="*/ 2147483647 w 294"/>
              <a:gd name="T7" fmla="*/ 2147483647 h 294"/>
              <a:gd name="T8" fmla="*/ 2147483647 w 294"/>
              <a:gd name="T9" fmla="*/ 2147483647 h 294"/>
              <a:gd name="T10" fmla="*/ 2147483647 w 294"/>
              <a:gd name="T11" fmla="*/ 2147483647 h 294"/>
              <a:gd name="T12" fmla="*/ 2147483647 w 294"/>
              <a:gd name="T13" fmla="*/ 2147483647 h 294"/>
              <a:gd name="T14" fmla="*/ 2147483647 w 294"/>
              <a:gd name="T15" fmla="*/ 2147483647 h 294"/>
              <a:gd name="T16" fmla="*/ 2147483647 w 294"/>
              <a:gd name="T17" fmla="*/ 2147483647 h 294"/>
              <a:gd name="T18" fmla="*/ 2147483647 w 294"/>
              <a:gd name="T19" fmla="*/ 2147483647 h 294"/>
              <a:gd name="T20" fmla="*/ 2147483647 w 294"/>
              <a:gd name="T21" fmla="*/ 2147483647 h 294"/>
              <a:gd name="T22" fmla="*/ 2147483647 w 294"/>
              <a:gd name="T23" fmla="*/ 2147483647 h 294"/>
              <a:gd name="T24" fmla="*/ 2147483647 w 294"/>
              <a:gd name="T25" fmla="*/ 2147483647 h 294"/>
              <a:gd name="T26" fmla="*/ 2147483647 w 294"/>
              <a:gd name="T27" fmla="*/ 2147483647 h 294"/>
              <a:gd name="T28" fmla="*/ 2147483647 w 294"/>
              <a:gd name="T29" fmla="*/ 2147483647 h 294"/>
              <a:gd name="T30" fmla="*/ 2147483647 w 294"/>
              <a:gd name="T31" fmla="*/ 2147483647 h 294"/>
              <a:gd name="T32" fmla="*/ 2147483647 w 294"/>
              <a:gd name="T33" fmla="*/ 2147483647 h 294"/>
              <a:gd name="T34" fmla="*/ 2147483647 w 294"/>
              <a:gd name="T35" fmla="*/ 2147483647 h 294"/>
              <a:gd name="T36" fmla="*/ 2147483647 w 294"/>
              <a:gd name="T37" fmla="*/ 2147483647 h 294"/>
              <a:gd name="T38" fmla="*/ 2147483647 w 294"/>
              <a:gd name="T39" fmla="*/ 2147483647 h 294"/>
              <a:gd name="T40" fmla="*/ 2147483647 w 294"/>
              <a:gd name="T41" fmla="*/ 2147483647 h 294"/>
              <a:gd name="T42" fmla="*/ 2147483647 w 294"/>
              <a:gd name="T43" fmla="*/ 2147483647 h 294"/>
              <a:gd name="T44" fmla="*/ 2147483647 w 294"/>
              <a:gd name="T45" fmla="*/ 2147483647 h 294"/>
              <a:gd name="T46" fmla="*/ 2147483647 w 294"/>
              <a:gd name="T47" fmla="*/ 2147483647 h 294"/>
              <a:gd name="T48" fmla="*/ 2147483647 w 294"/>
              <a:gd name="T49" fmla="*/ 2147483647 h 294"/>
              <a:gd name="T50" fmla="*/ 2147483647 w 294"/>
              <a:gd name="T51" fmla="*/ 2147483647 h 294"/>
              <a:gd name="T52" fmla="*/ 2147483647 w 294"/>
              <a:gd name="T53" fmla="*/ 2147483647 h 294"/>
              <a:gd name="T54" fmla="*/ 2147483647 w 294"/>
              <a:gd name="T55" fmla="*/ 2147483647 h 294"/>
              <a:gd name="T56" fmla="*/ 0 w 294"/>
              <a:gd name="T57" fmla="*/ 2147483647 h 294"/>
              <a:gd name="T58" fmla="*/ 2147483647 w 294"/>
              <a:gd name="T59" fmla="*/ 2147483647 h 294"/>
              <a:gd name="T60" fmla="*/ 2147483647 w 294"/>
              <a:gd name="T61" fmla="*/ 2147483647 h 294"/>
              <a:gd name="T62" fmla="*/ 2147483647 w 294"/>
              <a:gd name="T63" fmla="*/ 2147483647 h 294"/>
              <a:gd name="T64" fmla="*/ 2147483647 w 294"/>
              <a:gd name="T65" fmla="*/ 2147483647 h 294"/>
              <a:gd name="T66" fmla="*/ 2147483647 w 294"/>
              <a:gd name="T67" fmla="*/ 2147483647 h 294"/>
              <a:gd name="T68" fmla="*/ 2147483647 w 294"/>
              <a:gd name="T69" fmla="*/ 2147483647 h 294"/>
              <a:gd name="T70" fmla="*/ 2147483647 w 294"/>
              <a:gd name="T71" fmla="*/ 2147483647 h 294"/>
              <a:gd name="T72" fmla="*/ 2147483647 w 294"/>
              <a:gd name="T73" fmla="*/ 2147483647 h 294"/>
              <a:gd name="T74" fmla="*/ 2147483647 w 294"/>
              <a:gd name="T75" fmla="*/ 2147483647 h 294"/>
              <a:gd name="T76" fmla="*/ 2147483647 w 294"/>
              <a:gd name="T77" fmla="*/ 2147483647 h 294"/>
              <a:gd name="T78" fmla="*/ 2147483647 w 294"/>
              <a:gd name="T79" fmla="*/ 2147483647 h 294"/>
              <a:gd name="T80" fmla="*/ 2147483647 w 294"/>
              <a:gd name="T81" fmla="*/ 2147483647 h 294"/>
              <a:gd name="T82" fmla="*/ 2147483647 w 294"/>
              <a:gd name="T83" fmla="*/ 2147483647 h 294"/>
              <a:gd name="T84" fmla="*/ 2147483647 w 294"/>
              <a:gd name="T85" fmla="*/ 0 h 294"/>
              <a:gd name="T86" fmla="*/ 2147483647 w 294"/>
              <a:gd name="T87" fmla="*/ 2147483647 h 294"/>
              <a:gd name="T88" fmla="*/ 2147483647 w 294"/>
              <a:gd name="T89" fmla="*/ 2147483647 h 294"/>
              <a:gd name="T90" fmla="*/ 2147483647 w 294"/>
              <a:gd name="T91" fmla="*/ 2147483647 h 294"/>
              <a:gd name="T92" fmla="*/ 2147483647 w 294"/>
              <a:gd name="T93" fmla="*/ 2147483647 h 294"/>
              <a:gd name="T94" fmla="*/ 2147483647 w 294"/>
              <a:gd name="T95" fmla="*/ 2147483647 h 294"/>
              <a:gd name="T96" fmla="*/ 2147483647 w 294"/>
              <a:gd name="T97" fmla="*/ 2147483647 h 294"/>
              <a:gd name="T98" fmla="*/ 2147483647 w 294"/>
              <a:gd name="T99" fmla="*/ 2147483647 h 294"/>
              <a:gd name="T100" fmla="*/ 2147483647 w 294"/>
              <a:gd name="T101" fmla="*/ 2147483647 h 294"/>
              <a:gd name="T102" fmla="*/ 2147483647 w 294"/>
              <a:gd name="T103" fmla="*/ 2147483647 h 294"/>
              <a:gd name="T104" fmla="*/ 2147483647 w 294"/>
              <a:gd name="T105" fmla="*/ 2147483647 h 294"/>
              <a:gd name="T106" fmla="*/ 2147483647 w 294"/>
              <a:gd name="T107" fmla="*/ 2147483647 h 294"/>
              <a:gd name="T108" fmla="*/ 2147483647 w 294"/>
              <a:gd name="T109" fmla="*/ 2147483647 h 294"/>
              <a:gd name="T110" fmla="*/ 2147483647 w 294"/>
              <a:gd name="T111" fmla="*/ 2147483647 h 294"/>
              <a:gd name="T112" fmla="*/ 2147483647 w 294"/>
              <a:gd name="T113" fmla="*/ 2147483647 h 2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4"/>
              <a:gd name="T172" fmla="*/ 0 h 294"/>
              <a:gd name="T173" fmla="*/ 294 w 294"/>
              <a:gd name="T174" fmla="*/ 294 h 2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4" h="294">
                <a:moveTo>
                  <a:pt x="294" y="147"/>
                </a:moveTo>
                <a:lnTo>
                  <a:pt x="294" y="163"/>
                </a:lnTo>
                <a:lnTo>
                  <a:pt x="291" y="177"/>
                </a:lnTo>
                <a:lnTo>
                  <a:pt x="288" y="191"/>
                </a:lnTo>
                <a:lnTo>
                  <a:pt x="283" y="204"/>
                </a:lnTo>
                <a:lnTo>
                  <a:pt x="276" y="218"/>
                </a:lnTo>
                <a:lnTo>
                  <a:pt x="268" y="229"/>
                </a:lnTo>
                <a:lnTo>
                  <a:pt x="251" y="251"/>
                </a:lnTo>
                <a:lnTo>
                  <a:pt x="229" y="269"/>
                </a:lnTo>
                <a:lnTo>
                  <a:pt x="217" y="276"/>
                </a:lnTo>
                <a:lnTo>
                  <a:pt x="204" y="283"/>
                </a:lnTo>
                <a:lnTo>
                  <a:pt x="191" y="288"/>
                </a:lnTo>
                <a:lnTo>
                  <a:pt x="177" y="292"/>
                </a:lnTo>
                <a:lnTo>
                  <a:pt x="162" y="294"/>
                </a:lnTo>
                <a:lnTo>
                  <a:pt x="147" y="294"/>
                </a:lnTo>
                <a:lnTo>
                  <a:pt x="133" y="294"/>
                </a:lnTo>
                <a:lnTo>
                  <a:pt x="118" y="292"/>
                </a:lnTo>
                <a:lnTo>
                  <a:pt x="104" y="288"/>
                </a:lnTo>
                <a:lnTo>
                  <a:pt x="91" y="283"/>
                </a:lnTo>
                <a:lnTo>
                  <a:pt x="78" y="276"/>
                </a:lnTo>
                <a:lnTo>
                  <a:pt x="66" y="269"/>
                </a:lnTo>
                <a:lnTo>
                  <a:pt x="43" y="251"/>
                </a:lnTo>
                <a:lnTo>
                  <a:pt x="25" y="229"/>
                </a:lnTo>
                <a:lnTo>
                  <a:pt x="18" y="218"/>
                </a:lnTo>
                <a:lnTo>
                  <a:pt x="12" y="204"/>
                </a:lnTo>
                <a:lnTo>
                  <a:pt x="7" y="191"/>
                </a:lnTo>
                <a:lnTo>
                  <a:pt x="4" y="177"/>
                </a:lnTo>
                <a:lnTo>
                  <a:pt x="1" y="163"/>
                </a:lnTo>
                <a:lnTo>
                  <a:pt x="0" y="147"/>
                </a:lnTo>
                <a:lnTo>
                  <a:pt x="1" y="133"/>
                </a:lnTo>
                <a:lnTo>
                  <a:pt x="4" y="119"/>
                </a:lnTo>
                <a:lnTo>
                  <a:pt x="7" y="104"/>
                </a:lnTo>
                <a:lnTo>
                  <a:pt x="12" y="91"/>
                </a:lnTo>
                <a:lnTo>
                  <a:pt x="18" y="78"/>
                </a:lnTo>
                <a:lnTo>
                  <a:pt x="25" y="66"/>
                </a:lnTo>
                <a:lnTo>
                  <a:pt x="43" y="43"/>
                </a:lnTo>
                <a:lnTo>
                  <a:pt x="66" y="25"/>
                </a:lnTo>
                <a:lnTo>
                  <a:pt x="78" y="18"/>
                </a:lnTo>
                <a:lnTo>
                  <a:pt x="91" y="12"/>
                </a:lnTo>
                <a:lnTo>
                  <a:pt x="104" y="8"/>
                </a:lnTo>
                <a:lnTo>
                  <a:pt x="118" y="4"/>
                </a:lnTo>
                <a:lnTo>
                  <a:pt x="133" y="2"/>
                </a:lnTo>
                <a:lnTo>
                  <a:pt x="147" y="0"/>
                </a:lnTo>
                <a:lnTo>
                  <a:pt x="162" y="2"/>
                </a:lnTo>
                <a:lnTo>
                  <a:pt x="177" y="4"/>
                </a:lnTo>
                <a:lnTo>
                  <a:pt x="191" y="8"/>
                </a:lnTo>
                <a:lnTo>
                  <a:pt x="204" y="12"/>
                </a:lnTo>
                <a:lnTo>
                  <a:pt x="217" y="18"/>
                </a:lnTo>
                <a:lnTo>
                  <a:pt x="229" y="25"/>
                </a:lnTo>
                <a:lnTo>
                  <a:pt x="251" y="43"/>
                </a:lnTo>
                <a:lnTo>
                  <a:pt x="268" y="66"/>
                </a:lnTo>
                <a:lnTo>
                  <a:pt x="276" y="78"/>
                </a:lnTo>
                <a:lnTo>
                  <a:pt x="283" y="91"/>
                </a:lnTo>
                <a:lnTo>
                  <a:pt x="288" y="104"/>
                </a:lnTo>
                <a:lnTo>
                  <a:pt x="291" y="119"/>
                </a:lnTo>
                <a:lnTo>
                  <a:pt x="294" y="133"/>
                </a:lnTo>
                <a:lnTo>
                  <a:pt x="294" y="14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67" name="Rectangle 221"/>
          <p:cNvSpPr>
            <a:spLocks noChangeArrowheads="1"/>
          </p:cNvSpPr>
          <p:nvPr/>
        </p:nvSpPr>
        <p:spPr bwMode="auto">
          <a:xfrm>
            <a:off x="8249444" y="3673157"/>
            <a:ext cx="100013" cy="96838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8" name="Rectangle 222"/>
          <p:cNvSpPr>
            <a:spLocks noChangeArrowheads="1"/>
          </p:cNvSpPr>
          <p:nvPr/>
        </p:nvSpPr>
        <p:spPr bwMode="auto">
          <a:xfrm>
            <a:off x="8093869" y="3673157"/>
            <a:ext cx="98425" cy="968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9" name="Rectangle 224"/>
          <p:cNvSpPr>
            <a:spLocks noChangeArrowheads="1"/>
          </p:cNvSpPr>
          <p:nvPr/>
        </p:nvSpPr>
        <p:spPr bwMode="auto">
          <a:xfrm>
            <a:off x="7936707" y="3673157"/>
            <a:ext cx="98425" cy="96838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70" name="Freeform 226"/>
          <p:cNvSpPr>
            <a:spLocks/>
          </p:cNvSpPr>
          <p:nvPr/>
        </p:nvSpPr>
        <p:spPr bwMode="auto">
          <a:xfrm>
            <a:off x="7777956" y="3673158"/>
            <a:ext cx="100012" cy="100013"/>
          </a:xfrm>
          <a:custGeom>
            <a:avLst/>
            <a:gdLst>
              <a:gd name="T0" fmla="*/ 2147483647 w 293"/>
              <a:gd name="T1" fmla="*/ 2147483647 h 294"/>
              <a:gd name="T2" fmla="*/ 2147483647 w 293"/>
              <a:gd name="T3" fmla="*/ 2147483647 h 294"/>
              <a:gd name="T4" fmla="*/ 2147483647 w 293"/>
              <a:gd name="T5" fmla="*/ 2147483647 h 294"/>
              <a:gd name="T6" fmla="*/ 2147483647 w 293"/>
              <a:gd name="T7" fmla="*/ 2147483647 h 294"/>
              <a:gd name="T8" fmla="*/ 2147483647 w 293"/>
              <a:gd name="T9" fmla="*/ 2147483647 h 294"/>
              <a:gd name="T10" fmla="*/ 2147483647 w 293"/>
              <a:gd name="T11" fmla="*/ 2147483647 h 294"/>
              <a:gd name="T12" fmla="*/ 2147483647 w 293"/>
              <a:gd name="T13" fmla="*/ 2147483647 h 294"/>
              <a:gd name="T14" fmla="*/ 2147483647 w 293"/>
              <a:gd name="T15" fmla="*/ 2147483647 h 294"/>
              <a:gd name="T16" fmla="*/ 2147483647 w 293"/>
              <a:gd name="T17" fmla="*/ 2147483647 h 294"/>
              <a:gd name="T18" fmla="*/ 2147483647 w 293"/>
              <a:gd name="T19" fmla="*/ 2147483647 h 294"/>
              <a:gd name="T20" fmla="*/ 2147483647 w 293"/>
              <a:gd name="T21" fmla="*/ 2147483647 h 294"/>
              <a:gd name="T22" fmla="*/ 2147483647 w 293"/>
              <a:gd name="T23" fmla="*/ 2147483647 h 294"/>
              <a:gd name="T24" fmla="*/ 2147483647 w 293"/>
              <a:gd name="T25" fmla="*/ 2147483647 h 294"/>
              <a:gd name="T26" fmla="*/ 2147483647 w 293"/>
              <a:gd name="T27" fmla="*/ 2147483647 h 294"/>
              <a:gd name="T28" fmla="*/ 2147483647 w 293"/>
              <a:gd name="T29" fmla="*/ 2147483647 h 294"/>
              <a:gd name="T30" fmla="*/ 2147483647 w 293"/>
              <a:gd name="T31" fmla="*/ 2147483647 h 294"/>
              <a:gd name="T32" fmla="*/ 2147483647 w 293"/>
              <a:gd name="T33" fmla="*/ 2147483647 h 294"/>
              <a:gd name="T34" fmla="*/ 2147483647 w 293"/>
              <a:gd name="T35" fmla="*/ 2147483647 h 294"/>
              <a:gd name="T36" fmla="*/ 2147483647 w 293"/>
              <a:gd name="T37" fmla="*/ 2147483647 h 294"/>
              <a:gd name="T38" fmla="*/ 2147483647 w 293"/>
              <a:gd name="T39" fmla="*/ 2147483647 h 294"/>
              <a:gd name="T40" fmla="*/ 2147483647 w 293"/>
              <a:gd name="T41" fmla="*/ 2147483647 h 294"/>
              <a:gd name="T42" fmla="*/ 2147483647 w 293"/>
              <a:gd name="T43" fmla="*/ 2147483647 h 294"/>
              <a:gd name="T44" fmla="*/ 2147483647 w 293"/>
              <a:gd name="T45" fmla="*/ 2147483647 h 294"/>
              <a:gd name="T46" fmla="*/ 2147483647 w 293"/>
              <a:gd name="T47" fmla="*/ 2147483647 h 294"/>
              <a:gd name="T48" fmla="*/ 2147483647 w 293"/>
              <a:gd name="T49" fmla="*/ 2147483647 h 294"/>
              <a:gd name="T50" fmla="*/ 2147483647 w 293"/>
              <a:gd name="T51" fmla="*/ 2147483647 h 294"/>
              <a:gd name="T52" fmla="*/ 2147483647 w 293"/>
              <a:gd name="T53" fmla="*/ 2147483647 h 294"/>
              <a:gd name="T54" fmla="*/ 2147483647 w 293"/>
              <a:gd name="T55" fmla="*/ 2147483647 h 294"/>
              <a:gd name="T56" fmla="*/ 0 w 293"/>
              <a:gd name="T57" fmla="*/ 2147483647 h 294"/>
              <a:gd name="T58" fmla="*/ 2147483647 w 293"/>
              <a:gd name="T59" fmla="*/ 2147483647 h 294"/>
              <a:gd name="T60" fmla="*/ 2147483647 w 293"/>
              <a:gd name="T61" fmla="*/ 2147483647 h 294"/>
              <a:gd name="T62" fmla="*/ 2147483647 w 293"/>
              <a:gd name="T63" fmla="*/ 2147483647 h 294"/>
              <a:gd name="T64" fmla="*/ 2147483647 w 293"/>
              <a:gd name="T65" fmla="*/ 2147483647 h 294"/>
              <a:gd name="T66" fmla="*/ 2147483647 w 293"/>
              <a:gd name="T67" fmla="*/ 2147483647 h 294"/>
              <a:gd name="T68" fmla="*/ 2147483647 w 293"/>
              <a:gd name="T69" fmla="*/ 2147483647 h 294"/>
              <a:gd name="T70" fmla="*/ 2147483647 w 293"/>
              <a:gd name="T71" fmla="*/ 2147483647 h 294"/>
              <a:gd name="T72" fmla="*/ 2147483647 w 293"/>
              <a:gd name="T73" fmla="*/ 2147483647 h 294"/>
              <a:gd name="T74" fmla="*/ 2147483647 w 293"/>
              <a:gd name="T75" fmla="*/ 2147483647 h 294"/>
              <a:gd name="T76" fmla="*/ 2147483647 w 293"/>
              <a:gd name="T77" fmla="*/ 2147483647 h 294"/>
              <a:gd name="T78" fmla="*/ 2147483647 w 293"/>
              <a:gd name="T79" fmla="*/ 2147483647 h 294"/>
              <a:gd name="T80" fmla="*/ 2147483647 w 293"/>
              <a:gd name="T81" fmla="*/ 2147483647 h 294"/>
              <a:gd name="T82" fmla="*/ 2147483647 w 293"/>
              <a:gd name="T83" fmla="*/ 2147483647 h 294"/>
              <a:gd name="T84" fmla="*/ 2147483647 w 293"/>
              <a:gd name="T85" fmla="*/ 0 h 294"/>
              <a:gd name="T86" fmla="*/ 2147483647 w 293"/>
              <a:gd name="T87" fmla="*/ 2147483647 h 294"/>
              <a:gd name="T88" fmla="*/ 2147483647 w 293"/>
              <a:gd name="T89" fmla="*/ 2147483647 h 294"/>
              <a:gd name="T90" fmla="*/ 2147483647 w 293"/>
              <a:gd name="T91" fmla="*/ 2147483647 h 294"/>
              <a:gd name="T92" fmla="*/ 2147483647 w 293"/>
              <a:gd name="T93" fmla="*/ 2147483647 h 294"/>
              <a:gd name="T94" fmla="*/ 2147483647 w 293"/>
              <a:gd name="T95" fmla="*/ 2147483647 h 294"/>
              <a:gd name="T96" fmla="*/ 2147483647 w 293"/>
              <a:gd name="T97" fmla="*/ 2147483647 h 294"/>
              <a:gd name="T98" fmla="*/ 2147483647 w 293"/>
              <a:gd name="T99" fmla="*/ 2147483647 h 294"/>
              <a:gd name="T100" fmla="*/ 2147483647 w 293"/>
              <a:gd name="T101" fmla="*/ 2147483647 h 294"/>
              <a:gd name="T102" fmla="*/ 2147483647 w 293"/>
              <a:gd name="T103" fmla="*/ 2147483647 h 294"/>
              <a:gd name="T104" fmla="*/ 2147483647 w 293"/>
              <a:gd name="T105" fmla="*/ 2147483647 h 294"/>
              <a:gd name="T106" fmla="*/ 2147483647 w 293"/>
              <a:gd name="T107" fmla="*/ 2147483647 h 294"/>
              <a:gd name="T108" fmla="*/ 2147483647 w 293"/>
              <a:gd name="T109" fmla="*/ 2147483647 h 294"/>
              <a:gd name="T110" fmla="*/ 2147483647 w 293"/>
              <a:gd name="T111" fmla="*/ 2147483647 h 294"/>
              <a:gd name="T112" fmla="*/ 2147483647 w 293"/>
              <a:gd name="T113" fmla="*/ 2147483647 h 2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3"/>
              <a:gd name="T172" fmla="*/ 0 h 294"/>
              <a:gd name="T173" fmla="*/ 293 w 293"/>
              <a:gd name="T174" fmla="*/ 294 h 2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3" h="294">
                <a:moveTo>
                  <a:pt x="293" y="147"/>
                </a:moveTo>
                <a:lnTo>
                  <a:pt x="293" y="163"/>
                </a:lnTo>
                <a:lnTo>
                  <a:pt x="291" y="177"/>
                </a:lnTo>
                <a:lnTo>
                  <a:pt x="288" y="191"/>
                </a:lnTo>
                <a:lnTo>
                  <a:pt x="283" y="204"/>
                </a:lnTo>
                <a:lnTo>
                  <a:pt x="276" y="218"/>
                </a:lnTo>
                <a:lnTo>
                  <a:pt x="268" y="229"/>
                </a:lnTo>
                <a:lnTo>
                  <a:pt x="251" y="251"/>
                </a:lnTo>
                <a:lnTo>
                  <a:pt x="229" y="269"/>
                </a:lnTo>
                <a:lnTo>
                  <a:pt x="217" y="276"/>
                </a:lnTo>
                <a:lnTo>
                  <a:pt x="204" y="283"/>
                </a:lnTo>
                <a:lnTo>
                  <a:pt x="191" y="288"/>
                </a:lnTo>
                <a:lnTo>
                  <a:pt x="177" y="292"/>
                </a:lnTo>
                <a:lnTo>
                  <a:pt x="162" y="294"/>
                </a:lnTo>
                <a:lnTo>
                  <a:pt x="147" y="294"/>
                </a:lnTo>
                <a:lnTo>
                  <a:pt x="133" y="294"/>
                </a:lnTo>
                <a:lnTo>
                  <a:pt x="117" y="292"/>
                </a:lnTo>
                <a:lnTo>
                  <a:pt x="104" y="288"/>
                </a:lnTo>
                <a:lnTo>
                  <a:pt x="90" y="283"/>
                </a:lnTo>
                <a:lnTo>
                  <a:pt x="78" y="276"/>
                </a:lnTo>
                <a:lnTo>
                  <a:pt x="65" y="269"/>
                </a:lnTo>
                <a:lnTo>
                  <a:pt x="43" y="251"/>
                </a:lnTo>
                <a:lnTo>
                  <a:pt x="25" y="229"/>
                </a:lnTo>
                <a:lnTo>
                  <a:pt x="18" y="218"/>
                </a:lnTo>
                <a:lnTo>
                  <a:pt x="12" y="204"/>
                </a:lnTo>
                <a:lnTo>
                  <a:pt x="7" y="191"/>
                </a:lnTo>
                <a:lnTo>
                  <a:pt x="4" y="177"/>
                </a:lnTo>
                <a:lnTo>
                  <a:pt x="1" y="163"/>
                </a:lnTo>
                <a:lnTo>
                  <a:pt x="0" y="147"/>
                </a:lnTo>
                <a:lnTo>
                  <a:pt x="1" y="133"/>
                </a:lnTo>
                <a:lnTo>
                  <a:pt x="4" y="117"/>
                </a:lnTo>
                <a:lnTo>
                  <a:pt x="7" y="104"/>
                </a:lnTo>
                <a:lnTo>
                  <a:pt x="12" y="90"/>
                </a:lnTo>
                <a:lnTo>
                  <a:pt x="18" y="78"/>
                </a:lnTo>
                <a:lnTo>
                  <a:pt x="25" y="65"/>
                </a:lnTo>
                <a:lnTo>
                  <a:pt x="43" y="43"/>
                </a:lnTo>
                <a:lnTo>
                  <a:pt x="65" y="25"/>
                </a:lnTo>
                <a:lnTo>
                  <a:pt x="78" y="18"/>
                </a:lnTo>
                <a:lnTo>
                  <a:pt x="90" y="12"/>
                </a:lnTo>
                <a:lnTo>
                  <a:pt x="104" y="8"/>
                </a:lnTo>
                <a:lnTo>
                  <a:pt x="117" y="4"/>
                </a:lnTo>
                <a:lnTo>
                  <a:pt x="133" y="2"/>
                </a:lnTo>
                <a:lnTo>
                  <a:pt x="147" y="0"/>
                </a:lnTo>
                <a:lnTo>
                  <a:pt x="162" y="2"/>
                </a:lnTo>
                <a:lnTo>
                  <a:pt x="177" y="4"/>
                </a:lnTo>
                <a:lnTo>
                  <a:pt x="191" y="8"/>
                </a:lnTo>
                <a:lnTo>
                  <a:pt x="204" y="12"/>
                </a:lnTo>
                <a:lnTo>
                  <a:pt x="217" y="18"/>
                </a:lnTo>
                <a:lnTo>
                  <a:pt x="229" y="25"/>
                </a:lnTo>
                <a:lnTo>
                  <a:pt x="251" y="43"/>
                </a:lnTo>
                <a:lnTo>
                  <a:pt x="268" y="65"/>
                </a:lnTo>
                <a:lnTo>
                  <a:pt x="276" y="78"/>
                </a:lnTo>
                <a:lnTo>
                  <a:pt x="283" y="90"/>
                </a:lnTo>
                <a:lnTo>
                  <a:pt x="288" y="104"/>
                </a:lnTo>
                <a:lnTo>
                  <a:pt x="291" y="117"/>
                </a:lnTo>
                <a:lnTo>
                  <a:pt x="293" y="133"/>
                </a:lnTo>
                <a:lnTo>
                  <a:pt x="293" y="14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71" name="Line 227"/>
          <p:cNvSpPr>
            <a:spLocks noChangeShapeType="1"/>
          </p:cNvSpPr>
          <p:nvPr/>
        </p:nvSpPr>
        <p:spPr bwMode="auto">
          <a:xfrm>
            <a:off x="7500143" y="3720782"/>
            <a:ext cx="1206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72" name="Line 228"/>
          <p:cNvSpPr>
            <a:spLocks noChangeShapeType="1"/>
          </p:cNvSpPr>
          <p:nvPr/>
        </p:nvSpPr>
        <p:spPr bwMode="auto">
          <a:xfrm>
            <a:off x="7387431" y="3843021"/>
            <a:ext cx="0" cy="60325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73" name="Line 229"/>
          <p:cNvSpPr>
            <a:spLocks noChangeShapeType="1"/>
          </p:cNvSpPr>
          <p:nvPr/>
        </p:nvSpPr>
        <p:spPr bwMode="auto">
          <a:xfrm>
            <a:off x="7387431" y="3843020"/>
            <a:ext cx="227012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74" name="Line 230"/>
          <p:cNvSpPr>
            <a:spLocks noChangeShapeType="1"/>
          </p:cNvSpPr>
          <p:nvPr/>
        </p:nvSpPr>
        <p:spPr bwMode="auto">
          <a:xfrm>
            <a:off x="7614443" y="3843021"/>
            <a:ext cx="0" cy="60325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75" name="Line 231"/>
          <p:cNvSpPr>
            <a:spLocks noChangeShapeType="1"/>
          </p:cNvSpPr>
          <p:nvPr/>
        </p:nvSpPr>
        <p:spPr bwMode="auto">
          <a:xfrm flipH="1">
            <a:off x="7500143" y="3843020"/>
            <a:ext cx="11430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76" name="Line 232"/>
          <p:cNvSpPr>
            <a:spLocks noChangeShapeType="1"/>
          </p:cNvSpPr>
          <p:nvPr/>
        </p:nvSpPr>
        <p:spPr bwMode="auto">
          <a:xfrm>
            <a:off x="7500143" y="3720782"/>
            <a:ext cx="0" cy="122238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77" name="Rectangle 234"/>
          <p:cNvSpPr>
            <a:spLocks noChangeArrowheads="1"/>
          </p:cNvSpPr>
          <p:nvPr/>
        </p:nvSpPr>
        <p:spPr bwMode="auto">
          <a:xfrm>
            <a:off x="7336632" y="3903346"/>
            <a:ext cx="98425" cy="98425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78" name="Freeform 236"/>
          <p:cNvSpPr>
            <a:spLocks/>
          </p:cNvSpPr>
          <p:nvPr/>
        </p:nvSpPr>
        <p:spPr bwMode="auto">
          <a:xfrm>
            <a:off x="7563644" y="3903345"/>
            <a:ext cx="100013" cy="100012"/>
          </a:xfrm>
          <a:custGeom>
            <a:avLst/>
            <a:gdLst>
              <a:gd name="T0" fmla="*/ 2147483647 w 294"/>
              <a:gd name="T1" fmla="*/ 2147483647 h 293"/>
              <a:gd name="T2" fmla="*/ 2147483647 w 294"/>
              <a:gd name="T3" fmla="*/ 2147483647 h 293"/>
              <a:gd name="T4" fmla="*/ 2147483647 w 294"/>
              <a:gd name="T5" fmla="*/ 2147483647 h 293"/>
              <a:gd name="T6" fmla="*/ 2147483647 w 294"/>
              <a:gd name="T7" fmla="*/ 2147483647 h 293"/>
              <a:gd name="T8" fmla="*/ 2147483647 w 294"/>
              <a:gd name="T9" fmla="*/ 2147483647 h 293"/>
              <a:gd name="T10" fmla="*/ 2147483647 w 294"/>
              <a:gd name="T11" fmla="*/ 2147483647 h 293"/>
              <a:gd name="T12" fmla="*/ 2147483647 w 294"/>
              <a:gd name="T13" fmla="*/ 2147483647 h 293"/>
              <a:gd name="T14" fmla="*/ 2147483647 w 294"/>
              <a:gd name="T15" fmla="*/ 2147483647 h 293"/>
              <a:gd name="T16" fmla="*/ 2147483647 w 294"/>
              <a:gd name="T17" fmla="*/ 2147483647 h 293"/>
              <a:gd name="T18" fmla="*/ 2147483647 w 294"/>
              <a:gd name="T19" fmla="*/ 2147483647 h 293"/>
              <a:gd name="T20" fmla="*/ 2147483647 w 294"/>
              <a:gd name="T21" fmla="*/ 2147483647 h 293"/>
              <a:gd name="T22" fmla="*/ 2147483647 w 294"/>
              <a:gd name="T23" fmla="*/ 2147483647 h 293"/>
              <a:gd name="T24" fmla="*/ 2147483647 w 294"/>
              <a:gd name="T25" fmla="*/ 2147483647 h 293"/>
              <a:gd name="T26" fmla="*/ 2147483647 w 294"/>
              <a:gd name="T27" fmla="*/ 2147483647 h 293"/>
              <a:gd name="T28" fmla="*/ 2147483647 w 294"/>
              <a:gd name="T29" fmla="*/ 2147483647 h 293"/>
              <a:gd name="T30" fmla="*/ 2147483647 w 294"/>
              <a:gd name="T31" fmla="*/ 2147483647 h 293"/>
              <a:gd name="T32" fmla="*/ 2147483647 w 294"/>
              <a:gd name="T33" fmla="*/ 2147483647 h 293"/>
              <a:gd name="T34" fmla="*/ 2147483647 w 294"/>
              <a:gd name="T35" fmla="*/ 2147483647 h 293"/>
              <a:gd name="T36" fmla="*/ 2147483647 w 294"/>
              <a:gd name="T37" fmla="*/ 2147483647 h 293"/>
              <a:gd name="T38" fmla="*/ 2147483647 w 294"/>
              <a:gd name="T39" fmla="*/ 2147483647 h 293"/>
              <a:gd name="T40" fmla="*/ 2147483647 w 294"/>
              <a:gd name="T41" fmla="*/ 2147483647 h 293"/>
              <a:gd name="T42" fmla="*/ 2147483647 w 294"/>
              <a:gd name="T43" fmla="*/ 2147483647 h 293"/>
              <a:gd name="T44" fmla="*/ 2147483647 w 294"/>
              <a:gd name="T45" fmla="*/ 2147483647 h 293"/>
              <a:gd name="T46" fmla="*/ 2147483647 w 294"/>
              <a:gd name="T47" fmla="*/ 2147483647 h 293"/>
              <a:gd name="T48" fmla="*/ 2147483647 w 294"/>
              <a:gd name="T49" fmla="*/ 2147483647 h 293"/>
              <a:gd name="T50" fmla="*/ 2147483647 w 294"/>
              <a:gd name="T51" fmla="*/ 2147483647 h 293"/>
              <a:gd name="T52" fmla="*/ 2147483647 w 294"/>
              <a:gd name="T53" fmla="*/ 2147483647 h 293"/>
              <a:gd name="T54" fmla="*/ 2147483647 w 294"/>
              <a:gd name="T55" fmla="*/ 2147483647 h 293"/>
              <a:gd name="T56" fmla="*/ 0 w 294"/>
              <a:gd name="T57" fmla="*/ 2147483647 h 293"/>
              <a:gd name="T58" fmla="*/ 2147483647 w 294"/>
              <a:gd name="T59" fmla="*/ 2147483647 h 293"/>
              <a:gd name="T60" fmla="*/ 2147483647 w 294"/>
              <a:gd name="T61" fmla="*/ 2147483647 h 293"/>
              <a:gd name="T62" fmla="*/ 2147483647 w 294"/>
              <a:gd name="T63" fmla="*/ 2147483647 h 293"/>
              <a:gd name="T64" fmla="*/ 2147483647 w 294"/>
              <a:gd name="T65" fmla="*/ 2147483647 h 293"/>
              <a:gd name="T66" fmla="*/ 2147483647 w 294"/>
              <a:gd name="T67" fmla="*/ 2147483647 h 293"/>
              <a:gd name="T68" fmla="*/ 2147483647 w 294"/>
              <a:gd name="T69" fmla="*/ 2147483647 h 293"/>
              <a:gd name="T70" fmla="*/ 2147483647 w 294"/>
              <a:gd name="T71" fmla="*/ 2147483647 h 293"/>
              <a:gd name="T72" fmla="*/ 2147483647 w 294"/>
              <a:gd name="T73" fmla="*/ 2147483647 h 293"/>
              <a:gd name="T74" fmla="*/ 2147483647 w 294"/>
              <a:gd name="T75" fmla="*/ 2147483647 h 293"/>
              <a:gd name="T76" fmla="*/ 2147483647 w 294"/>
              <a:gd name="T77" fmla="*/ 2147483647 h 293"/>
              <a:gd name="T78" fmla="*/ 2147483647 w 294"/>
              <a:gd name="T79" fmla="*/ 2147483647 h 293"/>
              <a:gd name="T80" fmla="*/ 2147483647 w 294"/>
              <a:gd name="T81" fmla="*/ 2147483647 h 293"/>
              <a:gd name="T82" fmla="*/ 2147483647 w 294"/>
              <a:gd name="T83" fmla="*/ 2147483647 h 293"/>
              <a:gd name="T84" fmla="*/ 2147483647 w 294"/>
              <a:gd name="T85" fmla="*/ 0 h 293"/>
              <a:gd name="T86" fmla="*/ 2147483647 w 294"/>
              <a:gd name="T87" fmla="*/ 2147483647 h 293"/>
              <a:gd name="T88" fmla="*/ 2147483647 w 294"/>
              <a:gd name="T89" fmla="*/ 2147483647 h 293"/>
              <a:gd name="T90" fmla="*/ 2147483647 w 294"/>
              <a:gd name="T91" fmla="*/ 2147483647 h 293"/>
              <a:gd name="T92" fmla="*/ 2147483647 w 294"/>
              <a:gd name="T93" fmla="*/ 2147483647 h 293"/>
              <a:gd name="T94" fmla="*/ 2147483647 w 294"/>
              <a:gd name="T95" fmla="*/ 2147483647 h 293"/>
              <a:gd name="T96" fmla="*/ 2147483647 w 294"/>
              <a:gd name="T97" fmla="*/ 2147483647 h 293"/>
              <a:gd name="T98" fmla="*/ 2147483647 w 294"/>
              <a:gd name="T99" fmla="*/ 2147483647 h 293"/>
              <a:gd name="T100" fmla="*/ 2147483647 w 294"/>
              <a:gd name="T101" fmla="*/ 2147483647 h 293"/>
              <a:gd name="T102" fmla="*/ 2147483647 w 294"/>
              <a:gd name="T103" fmla="*/ 2147483647 h 293"/>
              <a:gd name="T104" fmla="*/ 2147483647 w 294"/>
              <a:gd name="T105" fmla="*/ 2147483647 h 293"/>
              <a:gd name="T106" fmla="*/ 2147483647 w 294"/>
              <a:gd name="T107" fmla="*/ 2147483647 h 293"/>
              <a:gd name="T108" fmla="*/ 2147483647 w 294"/>
              <a:gd name="T109" fmla="*/ 2147483647 h 293"/>
              <a:gd name="T110" fmla="*/ 2147483647 w 294"/>
              <a:gd name="T111" fmla="*/ 2147483647 h 293"/>
              <a:gd name="T112" fmla="*/ 2147483647 w 294"/>
              <a:gd name="T113" fmla="*/ 2147483647 h 29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4"/>
              <a:gd name="T172" fmla="*/ 0 h 293"/>
              <a:gd name="T173" fmla="*/ 294 w 294"/>
              <a:gd name="T174" fmla="*/ 293 h 29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4" h="293">
                <a:moveTo>
                  <a:pt x="294" y="146"/>
                </a:moveTo>
                <a:lnTo>
                  <a:pt x="294" y="162"/>
                </a:lnTo>
                <a:lnTo>
                  <a:pt x="291" y="176"/>
                </a:lnTo>
                <a:lnTo>
                  <a:pt x="288" y="190"/>
                </a:lnTo>
                <a:lnTo>
                  <a:pt x="283" y="204"/>
                </a:lnTo>
                <a:lnTo>
                  <a:pt x="276" y="217"/>
                </a:lnTo>
                <a:lnTo>
                  <a:pt x="269" y="229"/>
                </a:lnTo>
                <a:lnTo>
                  <a:pt x="251" y="250"/>
                </a:lnTo>
                <a:lnTo>
                  <a:pt x="229" y="268"/>
                </a:lnTo>
                <a:lnTo>
                  <a:pt x="217" y="275"/>
                </a:lnTo>
                <a:lnTo>
                  <a:pt x="204" y="282"/>
                </a:lnTo>
                <a:lnTo>
                  <a:pt x="191" y="287"/>
                </a:lnTo>
                <a:lnTo>
                  <a:pt x="177" y="291"/>
                </a:lnTo>
                <a:lnTo>
                  <a:pt x="162" y="293"/>
                </a:lnTo>
                <a:lnTo>
                  <a:pt x="147" y="293"/>
                </a:lnTo>
                <a:lnTo>
                  <a:pt x="133" y="293"/>
                </a:lnTo>
                <a:lnTo>
                  <a:pt x="117" y="291"/>
                </a:lnTo>
                <a:lnTo>
                  <a:pt x="104" y="287"/>
                </a:lnTo>
                <a:lnTo>
                  <a:pt x="90" y="282"/>
                </a:lnTo>
                <a:lnTo>
                  <a:pt x="78" y="275"/>
                </a:lnTo>
                <a:lnTo>
                  <a:pt x="65" y="268"/>
                </a:lnTo>
                <a:lnTo>
                  <a:pt x="43" y="250"/>
                </a:lnTo>
                <a:lnTo>
                  <a:pt x="25" y="229"/>
                </a:lnTo>
                <a:lnTo>
                  <a:pt x="18" y="217"/>
                </a:lnTo>
                <a:lnTo>
                  <a:pt x="12" y="204"/>
                </a:lnTo>
                <a:lnTo>
                  <a:pt x="8" y="190"/>
                </a:lnTo>
                <a:lnTo>
                  <a:pt x="4" y="176"/>
                </a:lnTo>
                <a:lnTo>
                  <a:pt x="2" y="162"/>
                </a:lnTo>
                <a:lnTo>
                  <a:pt x="0" y="146"/>
                </a:lnTo>
                <a:lnTo>
                  <a:pt x="2" y="132"/>
                </a:lnTo>
                <a:lnTo>
                  <a:pt x="4" y="117"/>
                </a:lnTo>
                <a:lnTo>
                  <a:pt x="8" y="103"/>
                </a:lnTo>
                <a:lnTo>
                  <a:pt x="12" y="89"/>
                </a:lnTo>
                <a:lnTo>
                  <a:pt x="18" y="77"/>
                </a:lnTo>
                <a:lnTo>
                  <a:pt x="25" y="64"/>
                </a:lnTo>
                <a:lnTo>
                  <a:pt x="43" y="43"/>
                </a:lnTo>
                <a:lnTo>
                  <a:pt x="65" y="25"/>
                </a:lnTo>
                <a:lnTo>
                  <a:pt x="78" y="17"/>
                </a:lnTo>
                <a:lnTo>
                  <a:pt x="90" y="12"/>
                </a:lnTo>
                <a:lnTo>
                  <a:pt x="104" y="7"/>
                </a:lnTo>
                <a:lnTo>
                  <a:pt x="117" y="3"/>
                </a:lnTo>
                <a:lnTo>
                  <a:pt x="133" y="1"/>
                </a:lnTo>
                <a:lnTo>
                  <a:pt x="147" y="0"/>
                </a:lnTo>
                <a:lnTo>
                  <a:pt x="162" y="1"/>
                </a:lnTo>
                <a:lnTo>
                  <a:pt x="177" y="3"/>
                </a:lnTo>
                <a:lnTo>
                  <a:pt x="191" y="7"/>
                </a:lnTo>
                <a:lnTo>
                  <a:pt x="204" y="12"/>
                </a:lnTo>
                <a:lnTo>
                  <a:pt x="217" y="17"/>
                </a:lnTo>
                <a:lnTo>
                  <a:pt x="229" y="25"/>
                </a:lnTo>
                <a:lnTo>
                  <a:pt x="251" y="43"/>
                </a:lnTo>
                <a:lnTo>
                  <a:pt x="269" y="64"/>
                </a:lnTo>
                <a:lnTo>
                  <a:pt x="276" y="77"/>
                </a:lnTo>
                <a:lnTo>
                  <a:pt x="283" y="89"/>
                </a:lnTo>
                <a:lnTo>
                  <a:pt x="288" y="103"/>
                </a:lnTo>
                <a:lnTo>
                  <a:pt x="291" y="117"/>
                </a:lnTo>
                <a:lnTo>
                  <a:pt x="294" y="132"/>
                </a:lnTo>
                <a:lnTo>
                  <a:pt x="294" y="1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79" name="Rectangle 237"/>
          <p:cNvSpPr>
            <a:spLocks noChangeArrowheads="1"/>
          </p:cNvSpPr>
          <p:nvPr/>
        </p:nvSpPr>
        <p:spPr bwMode="auto">
          <a:xfrm>
            <a:off x="7620794" y="3673157"/>
            <a:ext cx="100013" cy="96838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80" name="Rectangle 238"/>
          <p:cNvSpPr>
            <a:spLocks noChangeArrowheads="1"/>
          </p:cNvSpPr>
          <p:nvPr/>
        </p:nvSpPr>
        <p:spPr bwMode="auto">
          <a:xfrm>
            <a:off x="7620794" y="3673157"/>
            <a:ext cx="100013" cy="96838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81" name="Rectangle 240"/>
          <p:cNvSpPr>
            <a:spLocks noChangeArrowheads="1"/>
          </p:cNvSpPr>
          <p:nvPr/>
        </p:nvSpPr>
        <p:spPr bwMode="auto">
          <a:xfrm>
            <a:off x="8563769" y="3673157"/>
            <a:ext cx="100013" cy="96838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82" name="Line 241"/>
          <p:cNvSpPr>
            <a:spLocks noChangeShapeType="1"/>
          </p:cNvSpPr>
          <p:nvPr/>
        </p:nvSpPr>
        <p:spPr bwMode="auto">
          <a:xfrm>
            <a:off x="5490368" y="3379471"/>
            <a:ext cx="0" cy="60325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83" name="Line 242"/>
          <p:cNvSpPr>
            <a:spLocks noChangeShapeType="1"/>
          </p:cNvSpPr>
          <p:nvPr/>
        </p:nvSpPr>
        <p:spPr bwMode="auto">
          <a:xfrm>
            <a:off x="5072857" y="3379470"/>
            <a:ext cx="1114425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84" name="Line 243"/>
          <p:cNvSpPr>
            <a:spLocks noChangeShapeType="1"/>
          </p:cNvSpPr>
          <p:nvPr/>
        </p:nvSpPr>
        <p:spPr bwMode="auto">
          <a:xfrm>
            <a:off x="6187281" y="3379471"/>
            <a:ext cx="0" cy="60325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85" name="Line 244"/>
          <p:cNvSpPr>
            <a:spLocks noChangeShapeType="1"/>
          </p:cNvSpPr>
          <p:nvPr/>
        </p:nvSpPr>
        <p:spPr bwMode="auto">
          <a:xfrm>
            <a:off x="6187281" y="3379470"/>
            <a:ext cx="550862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86" name="Line 245"/>
          <p:cNvSpPr>
            <a:spLocks noChangeShapeType="1"/>
          </p:cNvSpPr>
          <p:nvPr/>
        </p:nvSpPr>
        <p:spPr bwMode="auto">
          <a:xfrm>
            <a:off x="6738143" y="3379471"/>
            <a:ext cx="0" cy="60325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87" name="Line 246"/>
          <p:cNvSpPr>
            <a:spLocks noChangeShapeType="1"/>
          </p:cNvSpPr>
          <p:nvPr/>
        </p:nvSpPr>
        <p:spPr bwMode="auto">
          <a:xfrm>
            <a:off x="6738143" y="3379470"/>
            <a:ext cx="617538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88" name="Line 247"/>
          <p:cNvSpPr>
            <a:spLocks noChangeShapeType="1"/>
          </p:cNvSpPr>
          <p:nvPr/>
        </p:nvSpPr>
        <p:spPr bwMode="auto">
          <a:xfrm>
            <a:off x="7355681" y="3379471"/>
            <a:ext cx="0" cy="60325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89" name="Line 248"/>
          <p:cNvSpPr>
            <a:spLocks noChangeShapeType="1"/>
          </p:cNvSpPr>
          <p:nvPr/>
        </p:nvSpPr>
        <p:spPr bwMode="auto">
          <a:xfrm>
            <a:off x="7355681" y="3379470"/>
            <a:ext cx="9588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90" name="Line 249"/>
          <p:cNvSpPr>
            <a:spLocks noChangeShapeType="1"/>
          </p:cNvSpPr>
          <p:nvPr/>
        </p:nvSpPr>
        <p:spPr bwMode="auto">
          <a:xfrm>
            <a:off x="8314531" y="3379471"/>
            <a:ext cx="0" cy="60325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91" name="Line 250"/>
          <p:cNvSpPr>
            <a:spLocks noChangeShapeType="1"/>
          </p:cNvSpPr>
          <p:nvPr/>
        </p:nvSpPr>
        <p:spPr bwMode="auto">
          <a:xfrm flipH="1">
            <a:off x="6901657" y="3379470"/>
            <a:ext cx="1412875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92" name="Line 251"/>
          <p:cNvSpPr>
            <a:spLocks noChangeShapeType="1"/>
          </p:cNvSpPr>
          <p:nvPr/>
        </p:nvSpPr>
        <p:spPr bwMode="auto">
          <a:xfrm>
            <a:off x="6901656" y="3258820"/>
            <a:ext cx="0" cy="12065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93" name="Rectangle 253"/>
          <p:cNvSpPr>
            <a:spLocks noChangeArrowheads="1"/>
          </p:cNvSpPr>
          <p:nvPr/>
        </p:nvSpPr>
        <p:spPr bwMode="auto">
          <a:xfrm>
            <a:off x="6690518" y="3212782"/>
            <a:ext cx="88900" cy="88900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94" name="Rectangle 254"/>
          <p:cNvSpPr>
            <a:spLocks noChangeArrowheads="1"/>
          </p:cNvSpPr>
          <p:nvPr/>
        </p:nvSpPr>
        <p:spPr bwMode="auto">
          <a:xfrm>
            <a:off x="8263732" y="3439796"/>
            <a:ext cx="98425" cy="98425"/>
          </a:xfrm>
          <a:prstGeom prst="rect">
            <a:avLst/>
          </a:prstGeom>
          <a:solidFill>
            <a:srgbClr val="FFC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95" name="Rectangle 256"/>
          <p:cNvSpPr>
            <a:spLocks noChangeArrowheads="1"/>
          </p:cNvSpPr>
          <p:nvPr/>
        </p:nvSpPr>
        <p:spPr bwMode="auto">
          <a:xfrm>
            <a:off x="5820569" y="3903346"/>
            <a:ext cx="100013" cy="98425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96" name="Rectangle 257"/>
          <p:cNvSpPr>
            <a:spLocks noChangeArrowheads="1"/>
          </p:cNvSpPr>
          <p:nvPr/>
        </p:nvSpPr>
        <p:spPr bwMode="auto">
          <a:xfrm>
            <a:off x="5439569" y="3439795"/>
            <a:ext cx="100013" cy="100012"/>
          </a:xfrm>
          <a:prstGeom prst="rect">
            <a:avLst/>
          </a:prstGeom>
          <a:solidFill>
            <a:srgbClr val="FFC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97" name="Line 258"/>
          <p:cNvSpPr>
            <a:spLocks noChangeShapeType="1"/>
          </p:cNvSpPr>
          <p:nvPr/>
        </p:nvSpPr>
        <p:spPr bwMode="auto">
          <a:xfrm>
            <a:off x="5869781" y="3843021"/>
            <a:ext cx="0" cy="60325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98" name="Line 259"/>
          <p:cNvSpPr>
            <a:spLocks noChangeShapeType="1"/>
          </p:cNvSpPr>
          <p:nvPr/>
        </p:nvSpPr>
        <p:spPr bwMode="auto">
          <a:xfrm>
            <a:off x="5869781" y="3843020"/>
            <a:ext cx="1333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399" name="Line 260"/>
          <p:cNvSpPr>
            <a:spLocks noChangeShapeType="1"/>
          </p:cNvSpPr>
          <p:nvPr/>
        </p:nvSpPr>
        <p:spPr bwMode="auto">
          <a:xfrm>
            <a:off x="6003131" y="3843021"/>
            <a:ext cx="0" cy="60325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00" name="Line 261"/>
          <p:cNvSpPr>
            <a:spLocks noChangeShapeType="1"/>
          </p:cNvSpPr>
          <p:nvPr/>
        </p:nvSpPr>
        <p:spPr bwMode="auto">
          <a:xfrm flipH="1">
            <a:off x="5936457" y="3843020"/>
            <a:ext cx="66675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01" name="Line 262"/>
          <p:cNvSpPr>
            <a:spLocks noChangeShapeType="1"/>
          </p:cNvSpPr>
          <p:nvPr/>
        </p:nvSpPr>
        <p:spPr bwMode="auto">
          <a:xfrm>
            <a:off x="5936456" y="3720782"/>
            <a:ext cx="0" cy="122238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02" name="Line 263"/>
          <p:cNvSpPr>
            <a:spLocks noChangeShapeType="1"/>
          </p:cNvSpPr>
          <p:nvPr/>
        </p:nvSpPr>
        <p:spPr bwMode="auto">
          <a:xfrm>
            <a:off x="7184232" y="3489007"/>
            <a:ext cx="122237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03" name="Line 264"/>
          <p:cNvSpPr>
            <a:spLocks noChangeShapeType="1"/>
          </p:cNvSpPr>
          <p:nvPr/>
        </p:nvSpPr>
        <p:spPr bwMode="auto">
          <a:xfrm>
            <a:off x="7052468" y="3609658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04" name="Line 265"/>
          <p:cNvSpPr>
            <a:spLocks noChangeShapeType="1"/>
          </p:cNvSpPr>
          <p:nvPr/>
        </p:nvSpPr>
        <p:spPr bwMode="auto">
          <a:xfrm>
            <a:off x="7052469" y="3609657"/>
            <a:ext cx="131763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05" name="Line 266"/>
          <p:cNvSpPr>
            <a:spLocks noChangeShapeType="1"/>
          </p:cNvSpPr>
          <p:nvPr/>
        </p:nvSpPr>
        <p:spPr bwMode="auto">
          <a:xfrm>
            <a:off x="7184231" y="3609658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06" name="Line 267"/>
          <p:cNvSpPr>
            <a:spLocks noChangeShapeType="1"/>
          </p:cNvSpPr>
          <p:nvPr/>
        </p:nvSpPr>
        <p:spPr bwMode="auto">
          <a:xfrm>
            <a:off x="7184231" y="3609657"/>
            <a:ext cx="1333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07" name="Line 268"/>
          <p:cNvSpPr>
            <a:spLocks noChangeShapeType="1"/>
          </p:cNvSpPr>
          <p:nvPr/>
        </p:nvSpPr>
        <p:spPr bwMode="auto">
          <a:xfrm>
            <a:off x="7317581" y="3609658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08" name="Line 269"/>
          <p:cNvSpPr>
            <a:spLocks noChangeShapeType="1"/>
          </p:cNvSpPr>
          <p:nvPr/>
        </p:nvSpPr>
        <p:spPr bwMode="auto">
          <a:xfrm flipH="1">
            <a:off x="7184231" y="3609657"/>
            <a:ext cx="1333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09" name="Line 270"/>
          <p:cNvSpPr>
            <a:spLocks noChangeShapeType="1"/>
          </p:cNvSpPr>
          <p:nvPr/>
        </p:nvSpPr>
        <p:spPr bwMode="auto">
          <a:xfrm>
            <a:off x="7184231" y="3489007"/>
            <a:ext cx="0" cy="12065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10" name="Freeform 272"/>
          <p:cNvSpPr>
            <a:spLocks/>
          </p:cNvSpPr>
          <p:nvPr/>
        </p:nvSpPr>
        <p:spPr bwMode="auto">
          <a:xfrm>
            <a:off x="7135019" y="3671570"/>
            <a:ext cx="100013" cy="100012"/>
          </a:xfrm>
          <a:custGeom>
            <a:avLst/>
            <a:gdLst>
              <a:gd name="T0" fmla="*/ 2147483647 w 294"/>
              <a:gd name="T1" fmla="*/ 2147483647 h 294"/>
              <a:gd name="T2" fmla="*/ 2147483647 w 294"/>
              <a:gd name="T3" fmla="*/ 2147483647 h 294"/>
              <a:gd name="T4" fmla="*/ 2147483647 w 294"/>
              <a:gd name="T5" fmla="*/ 2147483647 h 294"/>
              <a:gd name="T6" fmla="*/ 2147483647 w 294"/>
              <a:gd name="T7" fmla="*/ 2147483647 h 294"/>
              <a:gd name="T8" fmla="*/ 2147483647 w 294"/>
              <a:gd name="T9" fmla="*/ 2147483647 h 294"/>
              <a:gd name="T10" fmla="*/ 2147483647 w 294"/>
              <a:gd name="T11" fmla="*/ 2147483647 h 294"/>
              <a:gd name="T12" fmla="*/ 2147483647 w 294"/>
              <a:gd name="T13" fmla="*/ 2147483647 h 294"/>
              <a:gd name="T14" fmla="*/ 2147483647 w 294"/>
              <a:gd name="T15" fmla="*/ 2147483647 h 294"/>
              <a:gd name="T16" fmla="*/ 2147483647 w 294"/>
              <a:gd name="T17" fmla="*/ 2147483647 h 294"/>
              <a:gd name="T18" fmla="*/ 2147483647 w 294"/>
              <a:gd name="T19" fmla="*/ 2147483647 h 294"/>
              <a:gd name="T20" fmla="*/ 2147483647 w 294"/>
              <a:gd name="T21" fmla="*/ 2147483647 h 294"/>
              <a:gd name="T22" fmla="*/ 2147483647 w 294"/>
              <a:gd name="T23" fmla="*/ 2147483647 h 294"/>
              <a:gd name="T24" fmla="*/ 2147483647 w 294"/>
              <a:gd name="T25" fmla="*/ 2147483647 h 294"/>
              <a:gd name="T26" fmla="*/ 2147483647 w 294"/>
              <a:gd name="T27" fmla="*/ 2147483647 h 294"/>
              <a:gd name="T28" fmla="*/ 2147483647 w 294"/>
              <a:gd name="T29" fmla="*/ 2147483647 h 294"/>
              <a:gd name="T30" fmla="*/ 2147483647 w 294"/>
              <a:gd name="T31" fmla="*/ 2147483647 h 294"/>
              <a:gd name="T32" fmla="*/ 2147483647 w 294"/>
              <a:gd name="T33" fmla="*/ 2147483647 h 294"/>
              <a:gd name="T34" fmla="*/ 2147483647 w 294"/>
              <a:gd name="T35" fmla="*/ 2147483647 h 294"/>
              <a:gd name="T36" fmla="*/ 2147483647 w 294"/>
              <a:gd name="T37" fmla="*/ 2147483647 h 294"/>
              <a:gd name="T38" fmla="*/ 2147483647 w 294"/>
              <a:gd name="T39" fmla="*/ 2147483647 h 294"/>
              <a:gd name="T40" fmla="*/ 2147483647 w 294"/>
              <a:gd name="T41" fmla="*/ 2147483647 h 294"/>
              <a:gd name="T42" fmla="*/ 2147483647 w 294"/>
              <a:gd name="T43" fmla="*/ 2147483647 h 294"/>
              <a:gd name="T44" fmla="*/ 2147483647 w 294"/>
              <a:gd name="T45" fmla="*/ 2147483647 h 294"/>
              <a:gd name="T46" fmla="*/ 2147483647 w 294"/>
              <a:gd name="T47" fmla="*/ 2147483647 h 294"/>
              <a:gd name="T48" fmla="*/ 2147483647 w 294"/>
              <a:gd name="T49" fmla="*/ 2147483647 h 294"/>
              <a:gd name="T50" fmla="*/ 2147483647 w 294"/>
              <a:gd name="T51" fmla="*/ 2147483647 h 294"/>
              <a:gd name="T52" fmla="*/ 2147483647 w 294"/>
              <a:gd name="T53" fmla="*/ 2147483647 h 294"/>
              <a:gd name="T54" fmla="*/ 2147483647 w 294"/>
              <a:gd name="T55" fmla="*/ 2147483647 h 294"/>
              <a:gd name="T56" fmla="*/ 0 w 294"/>
              <a:gd name="T57" fmla="*/ 2147483647 h 294"/>
              <a:gd name="T58" fmla="*/ 2147483647 w 294"/>
              <a:gd name="T59" fmla="*/ 2147483647 h 294"/>
              <a:gd name="T60" fmla="*/ 2147483647 w 294"/>
              <a:gd name="T61" fmla="*/ 2147483647 h 294"/>
              <a:gd name="T62" fmla="*/ 2147483647 w 294"/>
              <a:gd name="T63" fmla="*/ 2147483647 h 294"/>
              <a:gd name="T64" fmla="*/ 2147483647 w 294"/>
              <a:gd name="T65" fmla="*/ 2147483647 h 294"/>
              <a:gd name="T66" fmla="*/ 2147483647 w 294"/>
              <a:gd name="T67" fmla="*/ 2147483647 h 294"/>
              <a:gd name="T68" fmla="*/ 2147483647 w 294"/>
              <a:gd name="T69" fmla="*/ 2147483647 h 294"/>
              <a:gd name="T70" fmla="*/ 2147483647 w 294"/>
              <a:gd name="T71" fmla="*/ 2147483647 h 294"/>
              <a:gd name="T72" fmla="*/ 2147483647 w 294"/>
              <a:gd name="T73" fmla="*/ 2147483647 h 294"/>
              <a:gd name="T74" fmla="*/ 2147483647 w 294"/>
              <a:gd name="T75" fmla="*/ 2147483647 h 294"/>
              <a:gd name="T76" fmla="*/ 2147483647 w 294"/>
              <a:gd name="T77" fmla="*/ 2147483647 h 294"/>
              <a:gd name="T78" fmla="*/ 2147483647 w 294"/>
              <a:gd name="T79" fmla="*/ 2147483647 h 294"/>
              <a:gd name="T80" fmla="*/ 2147483647 w 294"/>
              <a:gd name="T81" fmla="*/ 2147483647 h 294"/>
              <a:gd name="T82" fmla="*/ 2147483647 w 294"/>
              <a:gd name="T83" fmla="*/ 2147483647 h 294"/>
              <a:gd name="T84" fmla="*/ 2147483647 w 294"/>
              <a:gd name="T85" fmla="*/ 0 h 294"/>
              <a:gd name="T86" fmla="*/ 2147483647 w 294"/>
              <a:gd name="T87" fmla="*/ 2147483647 h 294"/>
              <a:gd name="T88" fmla="*/ 2147483647 w 294"/>
              <a:gd name="T89" fmla="*/ 2147483647 h 294"/>
              <a:gd name="T90" fmla="*/ 2147483647 w 294"/>
              <a:gd name="T91" fmla="*/ 2147483647 h 294"/>
              <a:gd name="T92" fmla="*/ 2147483647 w 294"/>
              <a:gd name="T93" fmla="*/ 2147483647 h 294"/>
              <a:gd name="T94" fmla="*/ 2147483647 w 294"/>
              <a:gd name="T95" fmla="*/ 2147483647 h 294"/>
              <a:gd name="T96" fmla="*/ 2147483647 w 294"/>
              <a:gd name="T97" fmla="*/ 2147483647 h 294"/>
              <a:gd name="T98" fmla="*/ 2147483647 w 294"/>
              <a:gd name="T99" fmla="*/ 2147483647 h 294"/>
              <a:gd name="T100" fmla="*/ 2147483647 w 294"/>
              <a:gd name="T101" fmla="*/ 2147483647 h 294"/>
              <a:gd name="T102" fmla="*/ 2147483647 w 294"/>
              <a:gd name="T103" fmla="*/ 2147483647 h 294"/>
              <a:gd name="T104" fmla="*/ 2147483647 w 294"/>
              <a:gd name="T105" fmla="*/ 2147483647 h 294"/>
              <a:gd name="T106" fmla="*/ 2147483647 w 294"/>
              <a:gd name="T107" fmla="*/ 2147483647 h 294"/>
              <a:gd name="T108" fmla="*/ 2147483647 w 294"/>
              <a:gd name="T109" fmla="*/ 2147483647 h 294"/>
              <a:gd name="T110" fmla="*/ 2147483647 w 294"/>
              <a:gd name="T111" fmla="*/ 2147483647 h 294"/>
              <a:gd name="T112" fmla="*/ 2147483647 w 294"/>
              <a:gd name="T113" fmla="*/ 2147483647 h 2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4"/>
              <a:gd name="T172" fmla="*/ 0 h 294"/>
              <a:gd name="T173" fmla="*/ 294 w 294"/>
              <a:gd name="T174" fmla="*/ 294 h 2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4" h="294">
                <a:moveTo>
                  <a:pt x="294" y="147"/>
                </a:moveTo>
                <a:lnTo>
                  <a:pt x="294" y="162"/>
                </a:lnTo>
                <a:lnTo>
                  <a:pt x="291" y="177"/>
                </a:lnTo>
                <a:lnTo>
                  <a:pt x="288" y="191"/>
                </a:lnTo>
                <a:lnTo>
                  <a:pt x="283" y="204"/>
                </a:lnTo>
                <a:lnTo>
                  <a:pt x="276" y="217"/>
                </a:lnTo>
                <a:lnTo>
                  <a:pt x="269" y="229"/>
                </a:lnTo>
                <a:lnTo>
                  <a:pt x="251" y="251"/>
                </a:lnTo>
                <a:lnTo>
                  <a:pt x="229" y="268"/>
                </a:lnTo>
                <a:lnTo>
                  <a:pt x="217" y="276"/>
                </a:lnTo>
                <a:lnTo>
                  <a:pt x="204" y="283"/>
                </a:lnTo>
                <a:lnTo>
                  <a:pt x="191" y="288"/>
                </a:lnTo>
                <a:lnTo>
                  <a:pt x="177" y="291"/>
                </a:lnTo>
                <a:lnTo>
                  <a:pt x="163" y="294"/>
                </a:lnTo>
                <a:lnTo>
                  <a:pt x="147" y="294"/>
                </a:lnTo>
                <a:lnTo>
                  <a:pt x="133" y="294"/>
                </a:lnTo>
                <a:lnTo>
                  <a:pt x="117" y="291"/>
                </a:lnTo>
                <a:lnTo>
                  <a:pt x="104" y="288"/>
                </a:lnTo>
                <a:lnTo>
                  <a:pt x="90" y="283"/>
                </a:lnTo>
                <a:lnTo>
                  <a:pt x="78" y="276"/>
                </a:lnTo>
                <a:lnTo>
                  <a:pt x="65" y="268"/>
                </a:lnTo>
                <a:lnTo>
                  <a:pt x="43" y="251"/>
                </a:lnTo>
                <a:lnTo>
                  <a:pt x="25" y="229"/>
                </a:lnTo>
                <a:lnTo>
                  <a:pt x="18" y="217"/>
                </a:lnTo>
                <a:lnTo>
                  <a:pt x="12" y="204"/>
                </a:lnTo>
                <a:lnTo>
                  <a:pt x="8" y="191"/>
                </a:lnTo>
                <a:lnTo>
                  <a:pt x="4" y="177"/>
                </a:lnTo>
                <a:lnTo>
                  <a:pt x="2" y="162"/>
                </a:lnTo>
                <a:lnTo>
                  <a:pt x="0" y="147"/>
                </a:lnTo>
                <a:lnTo>
                  <a:pt x="2" y="132"/>
                </a:lnTo>
                <a:lnTo>
                  <a:pt x="4" y="117"/>
                </a:lnTo>
                <a:lnTo>
                  <a:pt x="8" y="104"/>
                </a:lnTo>
                <a:lnTo>
                  <a:pt x="12" y="90"/>
                </a:lnTo>
                <a:lnTo>
                  <a:pt x="18" y="78"/>
                </a:lnTo>
                <a:lnTo>
                  <a:pt x="25" y="64"/>
                </a:lnTo>
                <a:lnTo>
                  <a:pt x="43" y="43"/>
                </a:lnTo>
                <a:lnTo>
                  <a:pt x="65" y="25"/>
                </a:lnTo>
                <a:lnTo>
                  <a:pt x="78" y="18"/>
                </a:lnTo>
                <a:lnTo>
                  <a:pt x="90" y="12"/>
                </a:lnTo>
                <a:lnTo>
                  <a:pt x="104" y="7"/>
                </a:lnTo>
                <a:lnTo>
                  <a:pt x="117" y="4"/>
                </a:lnTo>
                <a:lnTo>
                  <a:pt x="133" y="1"/>
                </a:lnTo>
                <a:lnTo>
                  <a:pt x="147" y="0"/>
                </a:lnTo>
                <a:lnTo>
                  <a:pt x="163" y="1"/>
                </a:lnTo>
                <a:lnTo>
                  <a:pt x="177" y="4"/>
                </a:lnTo>
                <a:lnTo>
                  <a:pt x="191" y="7"/>
                </a:lnTo>
                <a:lnTo>
                  <a:pt x="204" y="12"/>
                </a:lnTo>
                <a:lnTo>
                  <a:pt x="217" y="18"/>
                </a:lnTo>
                <a:lnTo>
                  <a:pt x="229" y="25"/>
                </a:lnTo>
                <a:lnTo>
                  <a:pt x="251" y="43"/>
                </a:lnTo>
                <a:lnTo>
                  <a:pt x="269" y="64"/>
                </a:lnTo>
                <a:lnTo>
                  <a:pt x="276" y="78"/>
                </a:lnTo>
                <a:lnTo>
                  <a:pt x="283" y="90"/>
                </a:lnTo>
                <a:lnTo>
                  <a:pt x="288" y="104"/>
                </a:lnTo>
                <a:lnTo>
                  <a:pt x="291" y="117"/>
                </a:lnTo>
                <a:lnTo>
                  <a:pt x="294" y="132"/>
                </a:lnTo>
                <a:lnTo>
                  <a:pt x="294" y="14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11" name="Freeform 274"/>
          <p:cNvSpPr>
            <a:spLocks/>
          </p:cNvSpPr>
          <p:nvPr/>
        </p:nvSpPr>
        <p:spPr bwMode="auto">
          <a:xfrm>
            <a:off x="7003256" y="3671570"/>
            <a:ext cx="100012" cy="100012"/>
          </a:xfrm>
          <a:custGeom>
            <a:avLst/>
            <a:gdLst>
              <a:gd name="T0" fmla="*/ 2147483647 w 293"/>
              <a:gd name="T1" fmla="*/ 2147483647 h 294"/>
              <a:gd name="T2" fmla="*/ 2147483647 w 293"/>
              <a:gd name="T3" fmla="*/ 2147483647 h 294"/>
              <a:gd name="T4" fmla="*/ 2147483647 w 293"/>
              <a:gd name="T5" fmla="*/ 2147483647 h 294"/>
              <a:gd name="T6" fmla="*/ 2147483647 w 293"/>
              <a:gd name="T7" fmla="*/ 2147483647 h 294"/>
              <a:gd name="T8" fmla="*/ 2147483647 w 293"/>
              <a:gd name="T9" fmla="*/ 2147483647 h 294"/>
              <a:gd name="T10" fmla="*/ 2147483647 w 293"/>
              <a:gd name="T11" fmla="*/ 2147483647 h 294"/>
              <a:gd name="T12" fmla="*/ 2147483647 w 293"/>
              <a:gd name="T13" fmla="*/ 2147483647 h 294"/>
              <a:gd name="T14" fmla="*/ 2147483647 w 293"/>
              <a:gd name="T15" fmla="*/ 2147483647 h 294"/>
              <a:gd name="T16" fmla="*/ 2147483647 w 293"/>
              <a:gd name="T17" fmla="*/ 2147483647 h 294"/>
              <a:gd name="T18" fmla="*/ 2147483647 w 293"/>
              <a:gd name="T19" fmla="*/ 2147483647 h 294"/>
              <a:gd name="T20" fmla="*/ 2147483647 w 293"/>
              <a:gd name="T21" fmla="*/ 2147483647 h 294"/>
              <a:gd name="T22" fmla="*/ 2147483647 w 293"/>
              <a:gd name="T23" fmla="*/ 2147483647 h 294"/>
              <a:gd name="T24" fmla="*/ 2147483647 w 293"/>
              <a:gd name="T25" fmla="*/ 2147483647 h 294"/>
              <a:gd name="T26" fmla="*/ 2147483647 w 293"/>
              <a:gd name="T27" fmla="*/ 2147483647 h 294"/>
              <a:gd name="T28" fmla="*/ 2147483647 w 293"/>
              <a:gd name="T29" fmla="*/ 2147483647 h 294"/>
              <a:gd name="T30" fmla="*/ 2147483647 w 293"/>
              <a:gd name="T31" fmla="*/ 2147483647 h 294"/>
              <a:gd name="T32" fmla="*/ 2147483647 w 293"/>
              <a:gd name="T33" fmla="*/ 2147483647 h 294"/>
              <a:gd name="T34" fmla="*/ 2147483647 w 293"/>
              <a:gd name="T35" fmla="*/ 2147483647 h 294"/>
              <a:gd name="T36" fmla="*/ 2147483647 w 293"/>
              <a:gd name="T37" fmla="*/ 2147483647 h 294"/>
              <a:gd name="T38" fmla="*/ 2147483647 w 293"/>
              <a:gd name="T39" fmla="*/ 2147483647 h 294"/>
              <a:gd name="T40" fmla="*/ 2147483647 w 293"/>
              <a:gd name="T41" fmla="*/ 2147483647 h 294"/>
              <a:gd name="T42" fmla="*/ 2147483647 w 293"/>
              <a:gd name="T43" fmla="*/ 2147483647 h 294"/>
              <a:gd name="T44" fmla="*/ 2147483647 w 293"/>
              <a:gd name="T45" fmla="*/ 2147483647 h 294"/>
              <a:gd name="T46" fmla="*/ 2147483647 w 293"/>
              <a:gd name="T47" fmla="*/ 2147483647 h 294"/>
              <a:gd name="T48" fmla="*/ 2147483647 w 293"/>
              <a:gd name="T49" fmla="*/ 2147483647 h 294"/>
              <a:gd name="T50" fmla="*/ 2147483647 w 293"/>
              <a:gd name="T51" fmla="*/ 2147483647 h 294"/>
              <a:gd name="T52" fmla="*/ 2147483647 w 293"/>
              <a:gd name="T53" fmla="*/ 2147483647 h 294"/>
              <a:gd name="T54" fmla="*/ 2147483647 w 293"/>
              <a:gd name="T55" fmla="*/ 2147483647 h 294"/>
              <a:gd name="T56" fmla="*/ 0 w 293"/>
              <a:gd name="T57" fmla="*/ 2147483647 h 294"/>
              <a:gd name="T58" fmla="*/ 2147483647 w 293"/>
              <a:gd name="T59" fmla="*/ 2147483647 h 294"/>
              <a:gd name="T60" fmla="*/ 2147483647 w 293"/>
              <a:gd name="T61" fmla="*/ 2147483647 h 294"/>
              <a:gd name="T62" fmla="*/ 2147483647 w 293"/>
              <a:gd name="T63" fmla="*/ 2147483647 h 294"/>
              <a:gd name="T64" fmla="*/ 2147483647 w 293"/>
              <a:gd name="T65" fmla="*/ 2147483647 h 294"/>
              <a:gd name="T66" fmla="*/ 2147483647 w 293"/>
              <a:gd name="T67" fmla="*/ 2147483647 h 294"/>
              <a:gd name="T68" fmla="*/ 2147483647 w 293"/>
              <a:gd name="T69" fmla="*/ 2147483647 h 294"/>
              <a:gd name="T70" fmla="*/ 2147483647 w 293"/>
              <a:gd name="T71" fmla="*/ 2147483647 h 294"/>
              <a:gd name="T72" fmla="*/ 2147483647 w 293"/>
              <a:gd name="T73" fmla="*/ 2147483647 h 294"/>
              <a:gd name="T74" fmla="*/ 2147483647 w 293"/>
              <a:gd name="T75" fmla="*/ 2147483647 h 294"/>
              <a:gd name="T76" fmla="*/ 2147483647 w 293"/>
              <a:gd name="T77" fmla="*/ 2147483647 h 294"/>
              <a:gd name="T78" fmla="*/ 2147483647 w 293"/>
              <a:gd name="T79" fmla="*/ 2147483647 h 294"/>
              <a:gd name="T80" fmla="*/ 2147483647 w 293"/>
              <a:gd name="T81" fmla="*/ 2147483647 h 294"/>
              <a:gd name="T82" fmla="*/ 2147483647 w 293"/>
              <a:gd name="T83" fmla="*/ 2147483647 h 294"/>
              <a:gd name="T84" fmla="*/ 2147483647 w 293"/>
              <a:gd name="T85" fmla="*/ 0 h 294"/>
              <a:gd name="T86" fmla="*/ 2147483647 w 293"/>
              <a:gd name="T87" fmla="*/ 2147483647 h 294"/>
              <a:gd name="T88" fmla="*/ 2147483647 w 293"/>
              <a:gd name="T89" fmla="*/ 2147483647 h 294"/>
              <a:gd name="T90" fmla="*/ 2147483647 w 293"/>
              <a:gd name="T91" fmla="*/ 2147483647 h 294"/>
              <a:gd name="T92" fmla="*/ 2147483647 w 293"/>
              <a:gd name="T93" fmla="*/ 2147483647 h 294"/>
              <a:gd name="T94" fmla="*/ 2147483647 w 293"/>
              <a:gd name="T95" fmla="*/ 2147483647 h 294"/>
              <a:gd name="T96" fmla="*/ 2147483647 w 293"/>
              <a:gd name="T97" fmla="*/ 2147483647 h 294"/>
              <a:gd name="T98" fmla="*/ 2147483647 w 293"/>
              <a:gd name="T99" fmla="*/ 2147483647 h 294"/>
              <a:gd name="T100" fmla="*/ 2147483647 w 293"/>
              <a:gd name="T101" fmla="*/ 2147483647 h 294"/>
              <a:gd name="T102" fmla="*/ 2147483647 w 293"/>
              <a:gd name="T103" fmla="*/ 2147483647 h 294"/>
              <a:gd name="T104" fmla="*/ 2147483647 w 293"/>
              <a:gd name="T105" fmla="*/ 2147483647 h 294"/>
              <a:gd name="T106" fmla="*/ 2147483647 w 293"/>
              <a:gd name="T107" fmla="*/ 2147483647 h 294"/>
              <a:gd name="T108" fmla="*/ 2147483647 w 293"/>
              <a:gd name="T109" fmla="*/ 2147483647 h 294"/>
              <a:gd name="T110" fmla="*/ 2147483647 w 293"/>
              <a:gd name="T111" fmla="*/ 2147483647 h 294"/>
              <a:gd name="T112" fmla="*/ 2147483647 w 293"/>
              <a:gd name="T113" fmla="*/ 2147483647 h 2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3"/>
              <a:gd name="T172" fmla="*/ 0 h 294"/>
              <a:gd name="T173" fmla="*/ 293 w 293"/>
              <a:gd name="T174" fmla="*/ 294 h 2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3" h="294">
                <a:moveTo>
                  <a:pt x="293" y="147"/>
                </a:moveTo>
                <a:lnTo>
                  <a:pt x="293" y="162"/>
                </a:lnTo>
                <a:lnTo>
                  <a:pt x="291" y="177"/>
                </a:lnTo>
                <a:lnTo>
                  <a:pt x="287" y="191"/>
                </a:lnTo>
                <a:lnTo>
                  <a:pt x="282" y="204"/>
                </a:lnTo>
                <a:lnTo>
                  <a:pt x="275" y="217"/>
                </a:lnTo>
                <a:lnTo>
                  <a:pt x="268" y="229"/>
                </a:lnTo>
                <a:lnTo>
                  <a:pt x="250" y="251"/>
                </a:lnTo>
                <a:lnTo>
                  <a:pt x="229" y="268"/>
                </a:lnTo>
                <a:lnTo>
                  <a:pt x="217" y="276"/>
                </a:lnTo>
                <a:lnTo>
                  <a:pt x="203" y="283"/>
                </a:lnTo>
                <a:lnTo>
                  <a:pt x="190" y="288"/>
                </a:lnTo>
                <a:lnTo>
                  <a:pt x="176" y="291"/>
                </a:lnTo>
                <a:lnTo>
                  <a:pt x="162" y="294"/>
                </a:lnTo>
                <a:lnTo>
                  <a:pt x="146" y="294"/>
                </a:lnTo>
                <a:lnTo>
                  <a:pt x="132" y="294"/>
                </a:lnTo>
                <a:lnTo>
                  <a:pt x="116" y="291"/>
                </a:lnTo>
                <a:lnTo>
                  <a:pt x="103" y="288"/>
                </a:lnTo>
                <a:lnTo>
                  <a:pt x="89" y="283"/>
                </a:lnTo>
                <a:lnTo>
                  <a:pt x="77" y="276"/>
                </a:lnTo>
                <a:lnTo>
                  <a:pt x="64" y="268"/>
                </a:lnTo>
                <a:lnTo>
                  <a:pt x="43" y="251"/>
                </a:lnTo>
                <a:lnTo>
                  <a:pt x="25" y="229"/>
                </a:lnTo>
                <a:lnTo>
                  <a:pt x="18" y="217"/>
                </a:lnTo>
                <a:lnTo>
                  <a:pt x="12" y="204"/>
                </a:lnTo>
                <a:lnTo>
                  <a:pt x="7" y="191"/>
                </a:lnTo>
                <a:lnTo>
                  <a:pt x="3" y="177"/>
                </a:lnTo>
                <a:lnTo>
                  <a:pt x="1" y="162"/>
                </a:lnTo>
                <a:lnTo>
                  <a:pt x="0" y="147"/>
                </a:lnTo>
                <a:lnTo>
                  <a:pt x="1" y="132"/>
                </a:lnTo>
                <a:lnTo>
                  <a:pt x="3" y="117"/>
                </a:lnTo>
                <a:lnTo>
                  <a:pt x="7" y="104"/>
                </a:lnTo>
                <a:lnTo>
                  <a:pt x="12" y="90"/>
                </a:lnTo>
                <a:lnTo>
                  <a:pt x="18" y="78"/>
                </a:lnTo>
                <a:lnTo>
                  <a:pt x="25" y="64"/>
                </a:lnTo>
                <a:lnTo>
                  <a:pt x="43" y="43"/>
                </a:lnTo>
                <a:lnTo>
                  <a:pt x="64" y="25"/>
                </a:lnTo>
                <a:lnTo>
                  <a:pt x="77" y="18"/>
                </a:lnTo>
                <a:lnTo>
                  <a:pt x="89" y="12"/>
                </a:lnTo>
                <a:lnTo>
                  <a:pt x="103" y="7"/>
                </a:lnTo>
                <a:lnTo>
                  <a:pt x="116" y="4"/>
                </a:lnTo>
                <a:lnTo>
                  <a:pt x="132" y="1"/>
                </a:lnTo>
                <a:lnTo>
                  <a:pt x="146" y="0"/>
                </a:lnTo>
                <a:lnTo>
                  <a:pt x="162" y="1"/>
                </a:lnTo>
                <a:lnTo>
                  <a:pt x="176" y="4"/>
                </a:lnTo>
                <a:lnTo>
                  <a:pt x="190" y="7"/>
                </a:lnTo>
                <a:lnTo>
                  <a:pt x="203" y="12"/>
                </a:lnTo>
                <a:lnTo>
                  <a:pt x="217" y="18"/>
                </a:lnTo>
                <a:lnTo>
                  <a:pt x="229" y="25"/>
                </a:lnTo>
                <a:lnTo>
                  <a:pt x="250" y="43"/>
                </a:lnTo>
                <a:lnTo>
                  <a:pt x="268" y="64"/>
                </a:lnTo>
                <a:lnTo>
                  <a:pt x="275" y="78"/>
                </a:lnTo>
                <a:lnTo>
                  <a:pt x="282" y="90"/>
                </a:lnTo>
                <a:lnTo>
                  <a:pt x="287" y="104"/>
                </a:lnTo>
                <a:lnTo>
                  <a:pt x="291" y="117"/>
                </a:lnTo>
                <a:lnTo>
                  <a:pt x="293" y="132"/>
                </a:lnTo>
                <a:lnTo>
                  <a:pt x="293" y="14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12" name="Rectangle 276"/>
          <p:cNvSpPr>
            <a:spLocks noChangeArrowheads="1"/>
          </p:cNvSpPr>
          <p:nvPr/>
        </p:nvSpPr>
        <p:spPr bwMode="auto">
          <a:xfrm>
            <a:off x="7266781" y="3671571"/>
            <a:ext cx="100012" cy="98425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13" name="Freeform 288"/>
          <p:cNvSpPr>
            <a:spLocks/>
          </p:cNvSpPr>
          <p:nvPr/>
        </p:nvSpPr>
        <p:spPr bwMode="auto">
          <a:xfrm>
            <a:off x="5953919" y="3903345"/>
            <a:ext cx="100013" cy="100012"/>
          </a:xfrm>
          <a:custGeom>
            <a:avLst/>
            <a:gdLst>
              <a:gd name="T0" fmla="*/ 2147483647 w 294"/>
              <a:gd name="T1" fmla="*/ 2147483647 h 293"/>
              <a:gd name="T2" fmla="*/ 2147483647 w 294"/>
              <a:gd name="T3" fmla="*/ 2147483647 h 293"/>
              <a:gd name="T4" fmla="*/ 2147483647 w 294"/>
              <a:gd name="T5" fmla="*/ 2147483647 h 293"/>
              <a:gd name="T6" fmla="*/ 2147483647 w 294"/>
              <a:gd name="T7" fmla="*/ 2147483647 h 293"/>
              <a:gd name="T8" fmla="*/ 2147483647 w 294"/>
              <a:gd name="T9" fmla="*/ 2147483647 h 293"/>
              <a:gd name="T10" fmla="*/ 2147483647 w 294"/>
              <a:gd name="T11" fmla="*/ 2147483647 h 293"/>
              <a:gd name="T12" fmla="*/ 2147483647 w 294"/>
              <a:gd name="T13" fmla="*/ 2147483647 h 293"/>
              <a:gd name="T14" fmla="*/ 2147483647 w 294"/>
              <a:gd name="T15" fmla="*/ 2147483647 h 293"/>
              <a:gd name="T16" fmla="*/ 2147483647 w 294"/>
              <a:gd name="T17" fmla="*/ 2147483647 h 293"/>
              <a:gd name="T18" fmla="*/ 2147483647 w 294"/>
              <a:gd name="T19" fmla="*/ 2147483647 h 293"/>
              <a:gd name="T20" fmla="*/ 2147483647 w 294"/>
              <a:gd name="T21" fmla="*/ 2147483647 h 293"/>
              <a:gd name="T22" fmla="*/ 2147483647 w 294"/>
              <a:gd name="T23" fmla="*/ 2147483647 h 293"/>
              <a:gd name="T24" fmla="*/ 2147483647 w 294"/>
              <a:gd name="T25" fmla="*/ 2147483647 h 293"/>
              <a:gd name="T26" fmla="*/ 2147483647 w 294"/>
              <a:gd name="T27" fmla="*/ 2147483647 h 293"/>
              <a:gd name="T28" fmla="*/ 2147483647 w 294"/>
              <a:gd name="T29" fmla="*/ 2147483647 h 293"/>
              <a:gd name="T30" fmla="*/ 2147483647 w 294"/>
              <a:gd name="T31" fmla="*/ 2147483647 h 293"/>
              <a:gd name="T32" fmla="*/ 2147483647 w 294"/>
              <a:gd name="T33" fmla="*/ 2147483647 h 293"/>
              <a:gd name="T34" fmla="*/ 2147483647 w 294"/>
              <a:gd name="T35" fmla="*/ 2147483647 h 293"/>
              <a:gd name="T36" fmla="*/ 2147483647 w 294"/>
              <a:gd name="T37" fmla="*/ 2147483647 h 293"/>
              <a:gd name="T38" fmla="*/ 2147483647 w 294"/>
              <a:gd name="T39" fmla="*/ 2147483647 h 293"/>
              <a:gd name="T40" fmla="*/ 2147483647 w 294"/>
              <a:gd name="T41" fmla="*/ 2147483647 h 293"/>
              <a:gd name="T42" fmla="*/ 2147483647 w 294"/>
              <a:gd name="T43" fmla="*/ 2147483647 h 293"/>
              <a:gd name="T44" fmla="*/ 2147483647 w 294"/>
              <a:gd name="T45" fmla="*/ 2147483647 h 293"/>
              <a:gd name="T46" fmla="*/ 2147483647 w 294"/>
              <a:gd name="T47" fmla="*/ 2147483647 h 293"/>
              <a:gd name="T48" fmla="*/ 2147483647 w 294"/>
              <a:gd name="T49" fmla="*/ 2147483647 h 293"/>
              <a:gd name="T50" fmla="*/ 2147483647 w 294"/>
              <a:gd name="T51" fmla="*/ 2147483647 h 293"/>
              <a:gd name="T52" fmla="*/ 2147483647 w 294"/>
              <a:gd name="T53" fmla="*/ 2147483647 h 293"/>
              <a:gd name="T54" fmla="*/ 2147483647 w 294"/>
              <a:gd name="T55" fmla="*/ 2147483647 h 293"/>
              <a:gd name="T56" fmla="*/ 0 w 294"/>
              <a:gd name="T57" fmla="*/ 2147483647 h 293"/>
              <a:gd name="T58" fmla="*/ 2147483647 w 294"/>
              <a:gd name="T59" fmla="*/ 2147483647 h 293"/>
              <a:gd name="T60" fmla="*/ 2147483647 w 294"/>
              <a:gd name="T61" fmla="*/ 2147483647 h 293"/>
              <a:gd name="T62" fmla="*/ 2147483647 w 294"/>
              <a:gd name="T63" fmla="*/ 2147483647 h 293"/>
              <a:gd name="T64" fmla="*/ 2147483647 w 294"/>
              <a:gd name="T65" fmla="*/ 2147483647 h 293"/>
              <a:gd name="T66" fmla="*/ 2147483647 w 294"/>
              <a:gd name="T67" fmla="*/ 2147483647 h 293"/>
              <a:gd name="T68" fmla="*/ 2147483647 w 294"/>
              <a:gd name="T69" fmla="*/ 2147483647 h 293"/>
              <a:gd name="T70" fmla="*/ 2147483647 w 294"/>
              <a:gd name="T71" fmla="*/ 2147483647 h 293"/>
              <a:gd name="T72" fmla="*/ 2147483647 w 294"/>
              <a:gd name="T73" fmla="*/ 2147483647 h 293"/>
              <a:gd name="T74" fmla="*/ 2147483647 w 294"/>
              <a:gd name="T75" fmla="*/ 2147483647 h 293"/>
              <a:gd name="T76" fmla="*/ 2147483647 w 294"/>
              <a:gd name="T77" fmla="*/ 2147483647 h 293"/>
              <a:gd name="T78" fmla="*/ 2147483647 w 294"/>
              <a:gd name="T79" fmla="*/ 2147483647 h 293"/>
              <a:gd name="T80" fmla="*/ 2147483647 w 294"/>
              <a:gd name="T81" fmla="*/ 2147483647 h 293"/>
              <a:gd name="T82" fmla="*/ 2147483647 w 294"/>
              <a:gd name="T83" fmla="*/ 2147483647 h 293"/>
              <a:gd name="T84" fmla="*/ 2147483647 w 294"/>
              <a:gd name="T85" fmla="*/ 0 h 293"/>
              <a:gd name="T86" fmla="*/ 2147483647 w 294"/>
              <a:gd name="T87" fmla="*/ 2147483647 h 293"/>
              <a:gd name="T88" fmla="*/ 2147483647 w 294"/>
              <a:gd name="T89" fmla="*/ 2147483647 h 293"/>
              <a:gd name="T90" fmla="*/ 2147483647 w 294"/>
              <a:gd name="T91" fmla="*/ 2147483647 h 293"/>
              <a:gd name="T92" fmla="*/ 2147483647 w 294"/>
              <a:gd name="T93" fmla="*/ 2147483647 h 293"/>
              <a:gd name="T94" fmla="*/ 2147483647 w 294"/>
              <a:gd name="T95" fmla="*/ 2147483647 h 293"/>
              <a:gd name="T96" fmla="*/ 2147483647 w 294"/>
              <a:gd name="T97" fmla="*/ 2147483647 h 293"/>
              <a:gd name="T98" fmla="*/ 2147483647 w 294"/>
              <a:gd name="T99" fmla="*/ 2147483647 h 293"/>
              <a:gd name="T100" fmla="*/ 2147483647 w 294"/>
              <a:gd name="T101" fmla="*/ 2147483647 h 293"/>
              <a:gd name="T102" fmla="*/ 2147483647 w 294"/>
              <a:gd name="T103" fmla="*/ 2147483647 h 293"/>
              <a:gd name="T104" fmla="*/ 2147483647 w 294"/>
              <a:gd name="T105" fmla="*/ 2147483647 h 293"/>
              <a:gd name="T106" fmla="*/ 2147483647 w 294"/>
              <a:gd name="T107" fmla="*/ 2147483647 h 293"/>
              <a:gd name="T108" fmla="*/ 2147483647 w 294"/>
              <a:gd name="T109" fmla="*/ 2147483647 h 293"/>
              <a:gd name="T110" fmla="*/ 2147483647 w 294"/>
              <a:gd name="T111" fmla="*/ 2147483647 h 293"/>
              <a:gd name="T112" fmla="*/ 2147483647 w 294"/>
              <a:gd name="T113" fmla="*/ 2147483647 h 29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4"/>
              <a:gd name="T172" fmla="*/ 0 h 293"/>
              <a:gd name="T173" fmla="*/ 294 w 294"/>
              <a:gd name="T174" fmla="*/ 293 h 29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4" h="293">
                <a:moveTo>
                  <a:pt x="294" y="147"/>
                </a:moveTo>
                <a:lnTo>
                  <a:pt x="292" y="162"/>
                </a:lnTo>
                <a:lnTo>
                  <a:pt x="291" y="176"/>
                </a:lnTo>
                <a:lnTo>
                  <a:pt x="288" y="191"/>
                </a:lnTo>
                <a:lnTo>
                  <a:pt x="282" y="204"/>
                </a:lnTo>
                <a:lnTo>
                  <a:pt x="276" y="217"/>
                </a:lnTo>
                <a:lnTo>
                  <a:pt x="269" y="229"/>
                </a:lnTo>
                <a:lnTo>
                  <a:pt x="251" y="250"/>
                </a:lnTo>
                <a:lnTo>
                  <a:pt x="229" y="268"/>
                </a:lnTo>
                <a:lnTo>
                  <a:pt x="217" y="275"/>
                </a:lnTo>
                <a:lnTo>
                  <a:pt x="204" y="281"/>
                </a:lnTo>
                <a:lnTo>
                  <a:pt x="191" y="287"/>
                </a:lnTo>
                <a:lnTo>
                  <a:pt x="177" y="291"/>
                </a:lnTo>
                <a:lnTo>
                  <a:pt x="162" y="292"/>
                </a:lnTo>
                <a:lnTo>
                  <a:pt x="147" y="293"/>
                </a:lnTo>
                <a:lnTo>
                  <a:pt x="133" y="292"/>
                </a:lnTo>
                <a:lnTo>
                  <a:pt x="117" y="291"/>
                </a:lnTo>
                <a:lnTo>
                  <a:pt x="104" y="287"/>
                </a:lnTo>
                <a:lnTo>
                  <a:pt x="90" y="281"/>
                </a:lnTo>
                <a:lnTo>
                  <a:pt x="77" y="275"/>
                </a:lnTo>
                <a:lnTo>
                  <a:pt x="65" y="268"/>
                </a:lnTo>
                <a:lnTo>
                  <a:pt x="43" y="250"/>
                </a:lnTo>
                <a:lnTo>
                  <a:pt x="25" y="229"/>
                </a:lnTo>
                <a:lnTo>
                  <a:pt x="18" y="217"/>
                </a:lnTo>
                <a:lnTo>
                  <a:pt x="12" y="204"/>
                </a:lnTo>
                <a:lnTo>
                  <a:pt x="8" y="191"/>
                </a:lnTo>
                <a:lnTo>
                  <a:pt x="4" y="176"/>
                </a:lnTo>
                <a:lnTo>
                  <a:pt x="2" y="162"/>
                </a:lnTo>
                <a:lnTo>
                  <a:pt x="0" y="147"/>
                </a:lnTo>
                <a:lnTo>
                  <a:pt x="2" y="132"/>
                </a:lnTo>
                <a:lnTo>
                  <a:pt x="4" y="117"/>
                </a:lnTo>
                <a:lnTo>
                  <a:pt x="8" y="104"/>
                </a:lnTo>
                <a:lnTo>
                  <a:pt x="12" y="89"/>
                </a:lnTo>
                <a:lnTo>
                  <a:pt x="18" y="76"/>
                </a:lnTo>
                <a:lnTo>
                  <a:pt x="25" y="64"/>
                </a:lnTo>
                <a:lnTo>
                  <a:pt x="43" y="43"/>
                </a:lnTo>
                <a:lnTo>
                  <a:pt x="65" y="25"/>
                </a:lnTo>
                <a:lnTo>
                  <a:pt x="77" y="18"/>
                </a:lnTo>
                <a:lnTo>
                  <a:pt x="90" y="12"/>
                </a:lnTo>
                <a:lnTo>
                  <a:pt x="104" y="7"/>
                </a:lnTo>
                <a:lnTo>
                  <a:pt x="117" y="3"/>
                </a:lnTo>
                <a:lnTo>
                  <a:pt x="133" y="1"/>
                </a:lnTo>
                <a:lnTo>
                  <a:pt x="147" y="0"/>
                </a:lnTo>
                <a:lnTo>
                  <a:pt x="162" y="1"/>
                </a:lnTo>
                <a:lnTo>
                  <a:pt x="177" y="3"/>
                </a:lnTo>
                <a:lnTo>
                  <a:pt x="191" y="7"/>
                </a:lnTo>
                <a:lnTo>
                  <a:pt x="204" y="12"/>
                </a:lnTo>
                <a:lnTo>
                  <a:pt x="217" y="18"/>
                </a:lnTo>
                <a:lnTo>
                  <a:pt x="229" y="25"/>
                </a:lnTo>
                <a:lnTo>
                  <a:pt x="251" y="43"/>
                </a:lnTo>
                <a:lnTo>
                  <a:pt x="269" y="64"/>
                </a:lnTo>
                <a:lnTo>
                  <a:pt x="276" y="76"/>
                </a:lnTo>
                <a:lnTo>
                  <a:pt x="282" y="89"/>
                </a:lnTo>
                <a:lnTo>
                  <a:pt x="288" y="104"/>
                </a:lnTo>
                <a:lnTo>
                  <a:pt x="291" y="117"/>
                </a:lnTo>
                <a:lnTo>
                  <a:pt x="292" y="132"/>
                </a:lnTo>
                <a:lnTo>
                  <a:pt x="294" y="14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14" name="Line 289"/>
          <p:cNvSpPr>
            <a:spLocks noChangeShapeType="1"/>
          </p:cNvSpPr>
          <p:nvPr/>
        </p:nvSpPr>
        <p:spPr bwMode="auto">
          <a:xfrm>
            <a:off x="6015831" y="3489007"/>
            <a:ext cx="1206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15" name="Line 290"/>
          <p:cNvSpPr>
            <a:spLocks noChangeShapeType="1"/>
          </p:cNvSpPr>
          <p:nvPr/>
        </p:nvSpPr>
        <p:spPr bwMode="auto">
          <a:xfrm>
            <a:off x="5815806" y="3609658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16" name="Line 291"/>
          <p:cNvSpPr>
            <a:spLocks noChangeShapeType="1"/>
          </p:cNvSpPr>
          <p:nvPr/>
        </p:nvSpPr>
        <p:spPr bwMode="auto">
          <a:xfrm>
            <a:off x="5815806" y="3609657"/>
            <a:ext cx="29210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17" name="Line 292"/>
          <p:cNvSpPr>
            <a:spLocks noChangeShapeType="1"/>
          </p:cNvSpPr>
          <p:nvPr/>
        </p:nvSpPr>
        <p:spPr bwMode="auto">
          <a:xfrm>
            <a:off x="6107906" y="3609658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18" name="Line 293"/>
          <p:cNvSpPr>
            <a:spLocks noChangeShapeType="1"/>
          </p:cNvSpPr>
          <p:nvPr/>
        </p:nvSpPr>
        <p:spPr bwMode="auto">
          <a:xfrm>
            <a:off x="6107906" y="3609657"/>
            <a:ext cx="106362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19" name="Line 294"/>
          <p:cNvSpPr>
            <a:spLocks noChangeShapeType="1"/>
          </p:cNvSpPr>
          <p:nvPr/>
        </p:nvSpPr>
        <p:spPr bwMode="auto">
          <a:xfrm>
            <a:off x="6252368" y="3609658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20" name="Line 295"/>
          <p:cNvSpPr>
            <a:spLocks noChangeShapeType="1"/>
          </p:cNvSpPr>
          <p:nvPr/>
        </p:nvSpPr>
        <p:spPr bwMode="auto">
          <a:xfrm flipH="1" flipV="1">
            <a:off x="6015832" y="3609657"/>
            <a:ext cx="236537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21" name="Line 296"/>
          <p:cNvSpPr>
            <a:spLocks noChangeShapeType="1"/>
          </p:cNvSpPr>
          <p:nvPr/>
        </p:nvSpPr>
        <p:spPr bwMode="auto">
          <a:xfrm>
            <a:off x="6015831" y="3489007"/>
            <a:ext cx="0" cy="12065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22" name="Freeform 298"/>
          <p:cNvSpPr>
            <a:spLocks/>
          </p:cNvSpPr>
          <p:nvPr/>
        </p:nvSpPr>
        <p:spPr bwMode="auto">
          <a:xfrm>
            <a:off x="6058694" y="3671570"/>
            <a:ext cx="98425" cy="100012"/>
          </a:xfrm>
          <a:custGeom>
            <a:avLst/>
            <a:gdLst>
              <a:gd name="T0" fmla="*/ 2147483647 w 293"/>
              <a:gd name="T1" fmla="*/ 2147483647 h 294"/>
              <a:gd name="T2" fmla="*/ 2147483647 w 293"/>
              <a:gd name="T3" fmla="*/ 2147483647 h 294"/>
              <a:gd name="T4" fmla="*/ 2147483647 w 293"/>
              <a:gd name="T5" fmla="*/ 2147483647 h 294"/>
              <a:gd name="T6" fmla="*/ 2147483647 w 293"/>
              <a:gd name="T7" fmla="*/ 2147483647 h 294"/>
              <a:gd name="T8" fmla="*/ 2147483647 w 293"/>
              <a:gd name="T9" fmla="*/ 2147483647 h 294"/>
              <a:gd name="T10" fmla="*/ 2147483647 w 293"/>
              <a:gd name="T11" fmla="*/ 2147483647 h 294"/>
              <a:gd name="T12" fmla="*/ 2147483647 w 293"/>
              <a:gd name="T13" fmla="*/ 2147483647 h 294"/>
              <a:gd name="T14" fmla="*/ 2147483647 w 293"/>
              <a:gd name="T15" fmla="*/ 2147483647 h 294"/>
              <a:gd name="T16" fmla="*/ 2147483647 w 293"/>
              <a:gd name="T17" fmla="*/ 2147483647 h 294"/>
              <a:gd name="T18" fmla="*/ 2147483647 w 293"/>
              <a:gd name="T19" fmla="*/ 2147483647 h 294"/>
              <a:gd name="T20" fmla="*/ 2147483647 w 293"/>
              <a:gd name="T21" fmla="*/ 2147483647 h 294"/>
              <a:gd name="T22" fmla="*/ 2147483647 w 293"/>
              <a:gd name="T23" fmla="*/ 2147483647 h 294"/>
              <a:gd name="T24" fmla="*/ 2147483647 w 293"/>
              <a:gd name="T25" fmla="*/ 2147483647 h 294"/>
              <a:gd name="T26" fmla="*/ 2147483647 w 293"/>
              <a:gd name="T27" fmla="*/ 2147483647 h 294"/>
              <a:gd name="T28" fmla="*/ 2147483647 w 293"/>
              <a:gd name="T29" fmla="*/ 2147483647 h 294"/>
              <a:gd name="T30" fmla="*/ 2147483647 w 293"/>
              <a:gd name="T31" fmla="*/ 2147483647 h 294"/>
              <a:gd name="T32" fmla="*/ 2147483647 w 293"/>
              <a:gd name="T33" fmla="*/ 2147483647 h 294"/>
              <a:gd name="T34" fmla="*/ 2147483647 w 293"/>
              <a:gd name="T35" fmla="*/ 2147483647 h 294"/>
              <a:gd name="T36" fmla="*/ 2147483647 w 293"/>
              <a:gd name="T37" fmla="*/ 2147483647 h 294"/>
              <a:gd name="T38" fmla="*/ 2147483647 w 293"/>
              <a:gd name="T39" fmla="*/ 2147483647 h 294"/>
              <a:gd name="T40" fmla="*/ 2147483647 w 293"/>
              <a:gd name="T41" fmla="*/ 2147483647 h 294"/>
              <a:gd name="T42" fmla="*/ 2147483647 w 293"/>
              <a:gd name="T43" fmla="*/ 2147483647 h 294"/>
              <a:gd name="T44" fmla="*/ 2147483647 w 293"/>
              <a:gd name="T45" fmla="*/ 2147483647 h 294"/>
              <a:gd name="T46" fmla="*/ 2147483647 w 293"/>
              <a:gd name="T47" fmla="*/ 2147483647 h 294"/>
              <a:gd name="T48" fmla="*/ 2147483647 w 293"/>
              <a:gd name="T49" fmla="*/ 2147483647 h 294"/>
              <a:gd name="T50" fmla="*/ 2147483647 w 293"/>
              <a:gd name="T51" fmla="*/ 2147483647 h 294"/>
              <a:gd name="T52" fmla="*/ 2147483647 w 293"/>
              <a:gd name="T53" fmla="*/ 2147483647 h 294"/>
              <a:gd name="T54" fmla="*/ 2147483647 w 293"/>
              <a:gd name="T55" fmla="*/ 2147483647 h 294"/>
              <a:gd name="T56" fmla="*/ 0 w 293"/>
              <a:gd name="T57" fmla="*/ 2147483647 h 294"/>
              <a:gd name="T58" fmla="*/ 2147483647 w 293"/>
              <a:gd name="T59" fmla="*/ 2147483647 h 294"/>
              <a:gd name="T60" fmla="*/ 2147483647 w 293"/>
              <a:gd name="T61" fmla="*/ 2147483647 h 294"/>
              <a:gd name="T62" fmla="*/ 2147483647 w 293"/>
              <a:gd name="T63" fmla="*/ 2147483647 h 294"/>
              <a:gd name="T64" fmla="*/ 2147483647 w 293"/>
              <a:gd name="T65" fmla="*/ 2147483647 h 294"/>
              <a:gd name="T66" fmla="*/ 2147483647 w 293"/>
              <a:gd name="T67" fmla="*/ 2147483647 h 294"/>
              <a:gd name="T68" fmla="*/ 2147483647 w 293"/>
              <a:gd name="T69" fmla="*/ 2147483647 h 294"/>
              <a:gd name="T70" fmla="*/ 2147483647 w 293"/>
              <a:gd name="T71" fmla="*/ 2147483647 h 294"/>
              <a:gd name="T72" fmla="*/ 2147483647 w 293"/>
              <a:gd name="T73" fmla="*/ 2147483647 h 294"/>
              <a:gd name="T74" fmla="*/ 2147483647 w 293"/>
              <a:gd name="T75" fmla="*/ 2147483647 h 294"/>
              <a:gd name="T76" fmla="*/ 2147483647 w 293"/>
              <a:gd name="T77" fmla="*/ 2147483647 h 294"/>
              <a:gd name="T78" fmla="*/ 2147483647 w 293"/>
              <a:gd name="T79" fmla="*/ 2147483647 h 294"/>
              <a:gd name="T80" fmla="*/ 2147483647 w 293"/>
              <a:gd name="T81" fmla="*/ 2147483647 h 294"/>
              <a:gd name="T82" fmla="*/ 2147483647 w 293"/>
              <a:gd name="T83" fmla="*/ 2147483647 h 294"/>
              <a:gd name="T84" fmla="*/ 2147483647 w 293"/>
              <a:gd name="T85" fmla="*/ 0 h 294"/>
              <a:gd name="T86" fmla="*/ 2147483647 w 293"/>
              <a:gd name="T87" fmla="*/ 2147483647 h 294"/>
              <a:gd name="T88" fmla="*/ 2147483647 w 293"/>
              <a:gd name="T89" fmla="*/ 2147483647 h 294"/>
              <a:gd name="T90" fmla="*/ 2147483647 w 293"/>
              <a:gd name="T91" fmla="*/ 2147483647 h 294"/>
              <a:gd name="T92" fmla="*/ 2147483647 w 293"/>
              <a:gd name="T93" fmla="*/ 2147483647 h 294"/>
              <a:gd name="T94" fmla="*/ 2147483647 w 293"/>
              <a:gd name="T95" fmla="*/ 2147483647 h 294"/>
              <a:gd name="T96" fmla="*/ 2147483647 w 293"/>
              <a:gd name="T97" fmla="*/ 2147483647 h 294"/>
              <a:gd name="T98" fmla="*/ 2147483647 w 293"/>
              <a:gd name="T99" fmla="*/ 2147483647 h 294"/>
              <a:gd name="T100" fmla="*/ 2147483647 w 293"/>
              <a:gd name="T101" fmla="*/ 2147483647 h 294"/>
              <a:gd name="T102" fmla="*/ 2147483647 w 293"/>
              <a:gd name="T103" fmla="*/ 2147483647 h 294"/>
              <a:gd name="T104" fmla="*/ 2147483647 w 293"/>
              <a:gd name="T105" fmla="*/ 2147483647 h 294"/>
              <a:gd name="T106" fmla="*/ 2147483647 w 293"/>
              <a:gd name="T107" fmla="*/ 2147483647 h 294"/>
              <a:gd name="T108" fmla="*/ 2147483647 w 293"/>
              <a:gd name="T109" fmla="*/ 2147483647 h 294"/>
              <a:gd name="T110" fmla="*/ 2147483647 w 293"/>
              <a:gd name="T111" fmla="*/ 2147483647 h 294"/>
              <a:gd name="T112" fmla="*/ 2147483647 w 293"/>
              <a:gd name="T113" fmla="*/ 2147483647 h 2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3"/>
              <a:gd name="T172" fmla="*/ 0 h 294"/>
              <a:gd name="T173" fmla="*/ 293 w 293"/>
              <a:gd name="T174" fmla="*/ 294 h 2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3" h="294">
                <a:moveTo>
                  <a:pt x="293" y="147"/>
                </a:moveTo>
                <a:lnTo>
                  <a:pt x="292" y="162"/>
                </a:lnTo>
                <a:lnTo>
                  <a:pt x="291" y="177"/>
                </a:lnTo>
                <a:lnTo>
                  <a:pt x="287" y="191"/>
                </a:lnTo>
                <a:lnTo>
                  <a:pt x="281" y="204"/>
                </a:lnTo>
                <a:lnTo>
                  <a:pt x="276" y="217"/>
                </a:lnTo>
                <a:lnTo>
                  <a:pt x="268" y="229"/>
                </a:lnTo>
                <a:lnTo>
                  <a:pt x="250" y="251"/>
                </a:lnTo>
                <a:lnTo>
                  <a:pt x="229" y="269"/>
                </a:lnTo>
                <a:lnTo>
                  <a:pt x="217" y="276"/>
                </a:lnTo>
                <a:lnTo>
                  <a:pt x="204" y="282"/>
                </a:lnTo>
                <a:lnTo>
                  <a:pt x="191" y="288"/>
                </a:lnTo>
                <a:lnTo>
                  <a:pt x="177" y="291"/>
                </a:lnTo>
                <a:lnTo>
                  <a:pt x="162" y="293"/>
                </a:lnTo>
                <a:lnTo>
                  <a:pt x="147" y="294"/>
                </a:lnTo>
                <a:lnTo>
                  <a:pt x="132" y="293"/>
                </a:lnTo>
                <a:lnTo>
                  <a:pt x="117" y="291"/>
                </a:lnTo>
                <a:lnTo>
                  <a:pt x="104" y="288"/>
                </a:lnTo>
                <a:lnTo>
                  <a:pt x="90" y="282"/>
                </a:lnTo>
                <a:lnTo>
                  <a:pt x="76" y="276"/>
                </a:lnTo>
                <a:lnTo>
                  <a:pt x="64" y="269"/>
                </a:lnTo>
                <a:lnTo>
                  <a:pt x="43" y="251"/>
                </a:lnTo>
                <a:lnTo>
                  <a:pt x="25" y="229"/>
                </a:lnTo>
                <a:lnTo>
                  <a:pt x="18" y="217"/>
                </a:lnTo>
                <a:lnTo>
                  <a:pt x="12" y="204"/>
                </a:lnTo>
                <a:lnTo>
                  <a:pt x="7" y="191"/>
                </a:lnTo>
                <a:lnTo>
                  <a:pt x="4" y="177"/>
                </a:lnTo>
                <a:lnTo>
                  <a:pt x="1" y="162"/>
                </a:lnTo>
                <a:lnTo>
                  <a:pt x="0" y="147"/>
                </a:lnTo>
                <a:lnTo>
                  <a:pt x="1" y="133"/>
                </a:lnTo>
                <a:lnTo>
                  <a:pt x="4" y="117"/>
                </a:lnTo>
                <a:lnTo>
                  <a:pt x="7" y="104"/>
                </a:lnTo>
                <a:lnTo>
                  <a:pt x="12" y="90"/>
                </a:lnTo>
                <a:lnTo>
                  <a:pt x="18" y="77"/>
                </a:lnTo>
                <a:lnTo>
                  <a:pt x="25" y="65"/>
                </a:lnTo>
                <a:lnTo>
                  <a:pt x="43" y="43"/>
                </a:lnTo>
                <a:lnTo>
                  <a:pt x="64" y="25"/>
                </a:lnTo>
                <a:lnTo>
                  <a:pt x="76" y="18"/>
                </a:lnTo>
                <a:lnTo>
                  <a:pt x="90" y="12"/>
                </a:lnTo>
                <a:lnTo>
                  <a:pt x="104" y="7"/>
                </a:lnTo>
                <a:lnTo>
                  <a:pt x="117" y="4"/>
                </a:lnTo>
                <a:lnTo>
                  <a:pt x="132" y="1"/>
                </a:lnTo>
                <a:lnTo>
                  <a:pt x="147" y="0"/>
                </a:lnTo>
                <a:lnTo>
                  <a:pt x="162" y="1"/>
                </a:lnTo>
                <a:lnTo>
                  <a:pt x="177" y="4"/>
                </a:lnTo>
                <a:lnTo>
                  <a:pt x="191" y="7"/>
                </a:lnTo>
                <a:lnTo>
                  <a:pt x="204" y="12"/>
                </a:lnTo>
                <a:lnTo>
                  <a:pt x="217" y="18"/>
                </a:lnTo>
                <a:lnTo>
                  <a:pt x="229" y="25"/>
                </a:lnTo>
                <a:lnTo>
                  <a:pt x="250" y="43"/>
                </a:lnTo>
                <a:lnTo>
                  <a:pt x="268" y="65"/>
                </a:lnTo>
                <a:lnTo>
                  <a:pt x="276" y="77"/>
                </a:lnTo>
                <a:lnTo>
                  <a:pt x="281" y="90"/>
                </a:lnTo>
                <a:lnTo>
                  <a:pt x="287" y="104"/>
                </a:lnTo>
                <a:lnTo>
                  <a:pt x="291" y="117"/>
                </a:lnTo>
                <a:lnTo>
                  <a:pt x="292" y="133"/>
                </a:lnTo>
                <a:lnTo>
                  <a:pt x="293" y="14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23" name="Line 299"/>
          <p:cNvSpPr>
            <a:spLocks noChangeShapeType="1"/>
          </p:cNvSpPr>
          <p:nvPr/>
        </p:nvSpPr>
        <p:spPr bwMode="auto">
          <a:xfrm>
            <a:off x="5645943" y="3720782"/>
            <a:ext cx="1206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24" name="Line 300"/>
          <p:cNvSpPr>
            <a:spLocks noChangeShapeType="1"/>
          </p:cNvSpPr>
          <p:nvPr/>
        </p:nvSpPr>
        <p:spPr bwMode="auto">
          <a:xfrm>
            <a:off x="5645943" y="3843021"/>
            <a:ext cx="0" cy="60325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25" name="Line 301"/>
          <p:cNvSpPr>
            <a:spLocks noChangeShapeType="1"/>
          </p:cNvSpPr>
          <p:nvPr/>
        </p:nvSpPr>
        <p:spPr bwMode="auto">
          <a:xfrm>
            <a:off x="5645943" y="3720782"/>
            <a:ext cx="0" cy="122238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26" name="Freeform 303"/>
          <p:cNvSpPr>
            <a:spLocks/>
          </p:cNvSpPr>
          <p:nvPr/>
        </p:nvSpPr>
        <p:spPr bwMode="auto">
          <a:xfrm>
            <a:off x="5595144" y="3903345"/>
            <a:ext cx="100013" cy="100012"/>
          </a:xfrm>
          <a:custGeom>
            <a:avLst/>
            <a:gdLst>
              <a:gd name="T0" fmla="*/ 2147483647 w 293"/>
              <a:gd name="T1" fmla="*/ 2147483647 h 294"/>
              <a:gd name="T2" fmla="*/ 2147483647 w 293"/>
              <a:gd name="T3" fmla="*/ 2147483647 h 294"/>
              <a:gd name="T4" fmla="*/ 2147483647 w 293"/>
              <a:gd name="T5" fmla="*/ 2147483647 h 294"/>
              <a:gd name="T6" fmla="*/ 2147483647 w 293"/>
              <a:gd name="T7" fmla="*/ 2147483647 h 294"/>
              <a:gd name="T8" fmla="*/ 2147483647 w 293"/>
              <a:gd name="T9" fmla="*/ 2147483647 h 294"/>
              <a:gd name="T10" fmla="*/ 2147483647 w 293"/>
              <a:gd name="T11" fmla="*/ 2147483647 h 294"/>
              <a:gd name="T12" fmla="*/ 2147483647 w 293"/>
              <a:gd name="T13" fmla="*/ 2147483647 h 294"/>
              <a:gd name="T14" fmla="*/ 2147483647 w 293"/>
              <a:gd name="T15" fmla="*/ 2147483647 h 294"/>
              <a:gd name="T16" fmla="*/ 2147483647 w 293"/>
              <a:gd name="T17" fmla="*/ 2147483647 h 294"/>
              <a:gd name="T18" fmla="*/ 2147483647 w 293"/>
              <a:gd name="T19" fmla="*/ 2147483647 h 294"/>
              <a:gd name="T20" fmla="*/ 2147483647 w 293"/>
              <a:gd name="T21" fmla="*/ 2147483647 h 294"/>
              <a:gd name="T22" fmla="*/ 2147483647 w 293"/>
              <a:gd name="T23" fmla="*/ 2147483647 h 294"/>
              <a:gd name="T24" fmla="*/ 2147483647 w 293"/>
              <a:gd name="T25" fmla="*/ 2147483647 h 294"/>
              <a:gd name="T26" fmla="*/ 2147483647 w 293"/>
              <a:gd name="T27" fmla="*/ 2147483647 h 294"/>
              <a:gd name="T28" fmla="*/ 2147483647 w 293"/>
              <a:gd name="T29" fmla="*/ 2147483647 h 294"/>
              <a:gd name="T30" fmla="*/ 2147483647 w 293"/>
              <a:gd name="T31" fmla="*/ 2147483647 h 294"/>
              <a:gd name="T32" fmla="*/ 2147483647 w 293"/>
              <a:gd name="T33" fmla="*/ 2147483647 h 294"/>
              <a:gd name="T34" fmla="*/ 2147483647 w 293"/>
              <a:gd name="T35" fmla="*/ 2147483647 h 294"/>
              <a:gd name="T36" fmla="*/ 2147483647 w 293"/>
              <a:gd name="T37" fmla="*/ 2147483647 h 294"/>
              <a:gd name="T38" fmla="*/ 2147483647 w 293"/>
              <a:gd name="T39" fmla="*/ 2147483647 h 294"/>
              <a:gd name="T40" fmla="*/ 2147483647 w 293"/>
              <a:gd name="T41" fmla="*/ 2147483647 h 294"/>
              <a:gd name="T42" fmla="*/ 2147483647 w 293"/>
              <a:gd name="T43" fmla="*/ 2147483647 h 294"/>
              <a:gd name="T44" fmla="*/ 2147483647 w 293"/>
              <a:gd name="T45" fmla="*/ 2147483647 h 294"/>
              <a:gd name="T46" fmla="*/ 2147483647 w 293"/>
              <a:gd name="T47" fmla="*/ 2147483647 h 294"/>
              <a:gd name="T48" fmla="*/ 2147483647 w 293"/>
              <a:gd name="T49" fmla="*/ 2147483647 h 294"/>
              <a:gd name="T50" fmla="*/ 2147483647 w 293"/>
              <a:gd name="T51" fmla="*/ 2147483647 h 294"/>
              <a:gd name="T52" fmla="*/ 2147483647 w 293"/>
              <a:gd name="T53" fmla="*/ 2147483647 h 294"/>
              <a:gd name="T54" fmla="*/ 2147483647 w 293"/>
              <a:gd name="T55" fmla="*/ 2147483647 h 294"/>
              <a:gd name="T56" fmla="*/ 0 w 293"/>
              <a:gd name="T57" fmla="*/ 2147483647 h 294"/>
              <a:gd name="T58" fmla="*/ 2147483647 w 293"/>
              <a:gd name="T59" fmla="*/ 2147483647 h 294"/>
              <a:gd name="T60" fmla="*/ 2147483647 w 293"/>
              <a:gd name="T61" fmla="*/ 2147483647 h 294"/>
              <a:gd name="T62" fmla="*/ 2147483647 w 293"/>
              <a:gd name="T63" fmla="*/ 2147483647 h 294"/>
              <a:gd name="T64" fmla="*/ 2147483647 w 293"/>
              <a:gd name="T65" fmla="*/ 2147483647 h 294"/>
              <a:gd name="T66" fmla="*/ 2147483647 w 293"/>
              <a:gd name="T67" fmla="*/ 2147483647 h 294"/>
              <a:gd name="T68" fmla="*/ 2147483647 w 293"/>
              <a:gd name="T69" fmla="*/ 2147483647 h 294"/>
              <a:gd name="T70" fmla="*/ 2147483647 w 293"/>
              <a:gd name="T71" fmla="*/ 2147483647 h 294"/>
              <a:gd name="T72" fmla="*/ 2147483647 w 293"/>
              <a:gd name="T73" fmla="*/ 2147483647 h 294"/>
              <a:gd name="T74" fmla="*/ 2147483647 w 293"/>
              <a:gd name="T75" fmla="*/ 2147483647 h 294"/>
              <a:gd name="T76" fmla="*/ 2147483647 w 293"/>
              <a:gd name="T77" fmla="*/ 2147483647 h 294"/>
              <a:gd name="T78" fmla="*/ 2147483647 w 293"/>
              <a:gd name="T79" fmla="*/ 2147483647 h 294"/>
              <a:gd name="T80" fmla="*/ 2147483647 w 293"/>
              <a:gd name="T81" fmla="*/ 2147483647 h 294"/>
              <a:gd name="T82" fmla="*/ 2147483647 w 293"/>
              <a:gd name="T83" fmla="*/ 2147483647 h 294"/>
              <a:gd name="T84" fmla="*/ 2147483647 w 293"/>
              <a:gd name="T85" fmla="*/ 0 h 294"/>
              <a:gd name="T86" fmla="*/ 2147483647 w 293"/>
              <a:gd name="T87" fmla="*/ 2147483647 h 294"/>
              <a:gd name="T88" fmla="*/ 2147483647 w 293"/>
              <a:gd name="T89" fmla="*/ 2147483647 h 294"/>
              <a:gd name="T90" fmla="*/ 2147483647 w 293"/>
              <a:gd name="T91" fmla="*/ 2147483647 h 294"/>
              <a:gd name="T92" fmla="*/ 2147483647 w 293"/>
              <a:gd name="T93" fmla="*/ 2147483647 h 294"/>
              <a:gd name="T94" fmla="*/ 2147483647 w 293"/>
              <a:gd name="T95" fmla="*/ 2147483647 h 294"/>
              <a:gd name="T96" fmla="*/ 2147483647 w 293"/>
              <a:gd name="T97" fmla="*/ 2147483647 h 294"/>
              <a:gd name="T98" fmla="*/ 2147483647 w 293"/>
              <a:gd name="T99" fmla="*/ 2147483647 h 294"/>
              <a:gd name="T100" fmla="*/ 2147483647 w 293"/>
              <a:gd name="T101" fmla="*/ 2147483647 h 294"/>
              <a:gd name="T102" fmla="*/ 2147483647 w 293"/>
              <a:gd name="T103" fmla="*/ 2147483647 h 294"/>
              <a:gd name="T104" fmla="*/ 2147483647 w 293"/>
              <a:gd name="T105" fmla="*/ 2147483647 h 294"/>
              <a:gd name="T106" fmla="*/ 2147483647 w 293"/>
              <a:gd name="T107" fmla="*/ 2147483647 h 294"/>
              <a:gd name="T108" fmla="*/ 2147483647 w 293"/>
              <a:gd name="T109" fmla="*/ 2147483647 h 294"/>
              <a:gd name="T110" fmla="*/ 2147483647 w 293"/>
              <a:gd name="T111" fmla="*/ 2147483647 h 294"/>
              <a:gd name="T112" fmla="*/ 2147483647 w 293"/>
              <a:gd name="T113" fmla="*/ 2147483647 h 2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3"/>
              <a:gd name="T172" fmla="*/ 0 h 294"/>
              <a:gd name="T173" fmla="*/ 293 w 293"/>
              <a:gd name="T174" fmla="*/ 294 h 2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3" h="294">
                <a:moveTo>
                  <a:pt x="293" y="147"/>
                </a:moveTo>
                <a:lnTo>
                  <a:pt x="292" y="163"/>
                </a:lnTo>
                <a:lnTo>
                  <a:pt x="291" y="177"/>
                </a:lnTo>
                <a:lnTo>
                  <a:pt x="287" y="191"/>
                </a:lnTo>
                <a:lnTo>
                  <a:pt x="281" y="204"/>
                </a:lnTo>
                <a:lnTo>
                  <a:pt x="275" y="218"/>
                </a:lnTo>
                <a:lnTo>
                  <a:pt x="268" y="229"/>
                </a:lnTo>
                <a:lnTo>
                  <a:pt x="250" y="251"/>
                </a:lnTo>
                <a:lnTo>
                  <a:pt x="229" y="269"/>
                </a:lnTo>
                <a:lnTo>
                  <a:pt x="217" y="276"/>
                </a:lnTo>
                <a:lnTo>
                  <a:pt x="204" y="282"/>
                </a:lnTo>
                <a:lnTo>
                  <a:pt x="191" y="288"/>
                </a:lnTo>
                <a:lnTo>
                  <a:pt x="177" y="291"/>
                </a:lnTo>
                <a:lnTo>
                  <a:pt x="162" y="293"/>
                </a:lnTo>
                <a:lnTo>
                  <a:pt x="147" y="294"/>
                </a:lnTo>
                <a:lnTo>
                  <a:pt x="132" y="293"/>
                </a:lnTo>
                <a:lnTo>
                  <a:pt x="117" y="291"/>
                </a:lnTo>
                <a:lnTo>
                  <a:pt x="104" y="288"/>
                </a:lnTo>
                <a:lnTo>
                  <a:pt x="89" y="282"/>
                </a:lnTo>
                <a:lnTo>
                  <a:pt x="76" y="276"/>
                </a:lnTo>
                <a:lnTo>
                  <a:pt x="64" y="269"/>
                </a:lnTo>
                <a:lnTo>
                  <a:pt x="43" y="251"/>
                </a:lnTo>
                <a:lnTo>
                  <a:pt x="25" y="229"/>
                </a:lnTo>
                <a:lnTo>
                  <a:pt x="18" y="218"/>
                </a:lnTo>
                <a:lnTo>
                  <a:pt x="12" y="204"/>
                </a:lnTo>
                <a:lnTo>
                  <a:pt x="7" y="191"/>
                </a:lnTo>
                <a:lnTo>
                  <a:pt x="4" y="177"/>
                </a:lnTo>
                <a:lnTo>
                  <a:pt x="1" y="163"/>
                </a:lnTo>
                <a:lnTo>
                  <a:pt x="0" y="147"/>
                </a:lnTo>
                <a:lnTo>
                  <a:pt x="1" y="133"/>
                </a:lnTo>
                <a:lnTo>
                  <a:pt x="4" y="117"/>
                </a:lnTo>
                <a:lnTo>
                  <a:pt x="7" y="104"/>
                </a:lnTo>
                <a:lnTo>
                  <a:pt x="12" y="90"/>
                </a:lnTo>
                <a:lnTo>
                  <a:pt x="18" y="77"/>
                </a:lnTo>
                <a:lnTo>
                  <a:pt x="25" y="65"/>
                </a:lnTo>
                <a:lnTo>
                  <a:pt x="43" y="43"/>
                </a:lnTo>
                <a:lnTo>
                  <a:pt x="64" y="25"/>
                </a:lnTo>
                <a:lnTo>
                  <a:pt x="76" y="18"/>
                </a:lnTo>
                <a:lnTo>
                  <a:pt x="89" y="12"/>
                </a:lnTo>
                <a:lnTo>
                  <a:pt x="104" y="8"/>
                </a:lnTo>
                <a:lnTo>
                  <a:pt x="117" y="4"/>
                </a:lnTo>
                <a:lnTo>
                  <a:pt x="132" y="2"/>
                </a:lnTo>
                <a:lnTo>
                  <a:pt x="147" y="0"/>
                </a:lnTo>
                <a:lnTo>
                  <a:pt x="162" y="2"/>
                </a:lnTo>
                <a:lnTo>
                  <a:pt x="177" y="4"/>
                </a:lnTo>
                <a:lnTo>
                  <a:pt x="191" y="8"/>
                </a:lnTo>
                <a:lnTo>
                  <a:pt x="204" y="12"/>
                </a:lnTo>
                <a:lnTo>
                  <a:pt x="217" y="18"/>
                </a:lnTo>
                <a:lnTo>
                  <a:pt x="229" y="25"/>
                </a:lnTo>
                <a:lnTo>
                  <a:pt x="250" y="43"/>
                </a:lnTo>
                <a:lnTo>
                  <a:pt x="268" y="65"/>
                </a:lnTo>
                <a:lnTo>
                  <a:pt x="275" y="77"/>
                </a:lnTo>
                <a:lnTo>
                  <a:pt x="281" y="90"/>
                </a:lnTo>
                <a:lnTo>
                  <a:pt x="287" y="104"/>
                </a:lnTo>
                <a:lnTo>
                  <a:pt x="291" y="117"/>
                </a:lnTo>
                <a:lnTo>
                  <a:pt x="292" y="133"/>
                </a:lnTo>
                <a:lnTo>
                  <a:pt x="293" y="14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27" name="Rectangle 305"/>
          <p:cNvSpPr>
            <a:spLocks noChangeArrowheads="1"/>
          </p:cNvSpPr>
          <p:nvPr/>
        </p:nvSpPr>
        <p:spPr bwMode="auto">
          <a:xfrm>
            <a:off x="5766594" y="3671571"/>
            <a:ext cx="98425" cy="98425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28" name="Rectangle 307"/>
          <p:cNvSpPr>
            <a:spLocks noChangeArrowheads="1"/>
          </p:cNvSpPr>
          <p:nvPr/>
        </p:nvSpPr>
        <p:spPr bwMode="auto">
          <a:xfrm>
            <a:off x="6203157" y="3671571"/>
            <a:ext cx="98425" cy="98425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29" name="Line 308"/>
          <p:cNvSpPr>
            <a:spLocks noChangeShapeType="1"/>
          </p:cNvSpPr>
          <p:nvPr/>
        </p:nvSpPr>
        <p:spPr bwMode="auto">
          <a:xfrm>
            <a:off x="5318918" y="3489007"/>
            <a:ext cx="1206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30" name="Line 309"/>
          <p:cNvSpPr>
            <a:spLocks noChangeShapeType="1"/>
          </p:cNvSpPr>
          <p:nvPr/>
        </p:nvSpPr>
        <p:spPr bwMode="auto">
          <a:xfrm>
            <a:off x="5085556" y="3609658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31" name="Line 310"/>
          <p:cNvSpPr>
            <a:spLocks noChangeShapeType="1"/>
          </p:cNvSpPr>
          <p:nvPr/>
        </p:nvSpPr>
        <p:spPr bwMode="auto">
          <a:xfrm>
            <a:off x="5085556" y="3609657"/>
            <a:ext cx="233362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32" name="Line 311"/>
          <p:cNvSpPr>
            <a:spLocks noChangeShapeType="1"/>
          </p:cNvSpPr>
          <p:nvPr/>
        </p:nvSpPr>
        <p:spPr bwMode="auto">
          <a:xfrm>
            <a:off x="5318918" y="3609658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33" name="Line 312"/>
          <p:cNvSpPr>
            <a:spLocks noChangeShapeType="1"/>
          </p:cNvSpPr>
          <p:nvPr/>
        </p:nvSpPr>
        <p:spPr bwMode="auto">
          <a:xfrm>
            <a:off x="5318919" y="3609657"/>
            <a:ext cx="233363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34" name="Line 313"/>
          <p:cNvSpPr>
            <a:spLocks noChangeShapeType="1"/>
          </p:cNvSpPr>
          <p:nvPr/>
        </p:nvSpPr>
        <p:spPr bwMode="auto">
          <a:xfrm>
            <a:off x="5552281" y="3609658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35" name="Line 314"/>
          <p:cNvSpPr>
            <a:spLocks noChangeShapeType="1"/>
          </p:cNvSpPr>
          <p:nvPr/>
        </p:nvSpPr>
        <p:spPr bwMode="auto">
          <a:xfrm flipH="1">
            <a:off x="5318919" y="3609657"/>
            <a:ext cx="233363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36" name="Line 315"/>
          <p:cNvSpPr>
            <a:spLocks noChangeShapeType="1"/>
          </p:cNvSpPr>
          <p:nvPr/>
        </p:nvSpPr>
        <p:spPr bwMode="auto">
          <a:xfrm>
            <a:off x="5318918" y="3489007"/>
            <a:ext cx="0" cy="12065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37" name="Line 316"/>
          <p:cNvSpPr>
            <a:spLocks noChangeShapeType="1"/>
          </p:cNvSpPr>
          <p:nvPr/>
        </p:nvSpPr>
        <p:spPr bwMode="auto">
          <a:xfrm>
            <a:off x="5149056" y="3720782"/>
            <a:ext cx="1206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38" name="Line 317"/>
          <p:cNvSpPr>
            <a:spLocks noChangeShapeType="1"/>
          </p:cNvSpPr>
          <p:nvPr/>
        </p:nvSpPr>
        <p:spPr bwMode="auto">
          <a:xfrm>
            <a:off x="5382418" y="3720782"/>
            <a:ext cx="1206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39" name="Line 318"/>
          <p:cNvSpPr>
            <a:spLocks noChangeShapeType="1"/>
          </p:cNvSpPr>
          <p:nvPr/>
        </p:nvSpPr>
        <p:spPr bwMode="auto">
          <a:xfrm>
            <a:off x="5382418" y="3843021"/>
            <a:ext cx="0" cy="60325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40" name="Line 319"/>
          <p:cNvSpPr>
            <a:spLocks noChangeShapeType="1"/>
          </p:cNvSpPr>
          <p:nvPr/>
        </p:nvSpPr>
        <p:spPr bwMode="auto">
          <a:xfrm>
            <a:off x="5382418" y="3720782"/>
            <a:ext cx="0" cy="122238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41" name="Freeform 321"/>
          <p:cNvSpPr>
            <a:spLocks/>
          </p:cNvSpPr>
          <p:nvPr/>
        </p:nvSpPr>
        <p:spPr bwMode="auto">
          <a:xfrm>
            <a:off x="5333207" y="3903345"/>
            <a:ext cx="98425" cy="100012"/>
          </a:xfrm>
          <a:custGeom>
            <a:avLst/>
            <a:gdLst>
              <a:gd name="T0" fmla="*/ 2147483647 w 293"/>
              <a:gd name="T1" fmla="*/ 2147483647 h 293"/>
              <a:gd name="T2" fmla="*/ 2147483647 w 293"/>
              <a:gd name="T3" fmla="*/ 2147483647 h 293"/>
              <a:gd name="T4" fmla="*/ 2147483647 w 293"/>
              <a:gd name="T5" fmla="*/ 2147483647 h 293"/>
              <a:gd name="T6" fmla="*/ 2147483647 w 293"/>
              <a:gd name="T7" fmla="*/ 2147483647 h 293"/>
              <a:gd name="T8" fmla="*/ 2147483647 w 293"/>
              <a:gd name="T9" fmla="*/ 2147483647 h 293"/>
              <a:gd name="T10" fmla="*/ 2147483647 w 293"/>
              <a:gd name="T11" fmla="*/ 2147483647 h 293"/>
              <a:gd name="T12" fmla="*/ 2147483647 w 293"/>
              <a:gd name="T13" fmla="*/ 2147483647 h 293"/>
              <a:gd name="T14" fmla="*/ 2147483647 w 293"/>
              <a:gd name="T15" fmla="*/ 2147483647 h 293"/>
              <a:gd name="T16" fmla="*/ 2147483647 w 293"/>
              <a:gd name="T17" fmla="*/ 2147483647 h 293"/>
              <a:gd name="T18" fmla="*/ 2147483647 w 293"/>
              <a:gd name="T19" fmla="*/ 2147483647 h 293"/>
              <a:gd name="T20" fmla="*/ 2147483647 w 293"/>
              <a:gd name="T21" fmla="*/ 2147483647 h 293"/>
              <a:gd name="T22" fmla="*/ 2147483647 w 293"/>
              <a:gd name="T23" fmla="*/ 2147483647 h 293"/>
              <a:gd name="T24" fmla="*/ 2147483647 w 293"/>
              <a:gd name="T25" fmla="*/ 2147483647 h 293"/>
              <a:gd name="T26" fmla="*/ 2147483647 w 293"/>
              <a:gd name="T27" fmla="*/ 2147483647 h 293"/>
              <a:gd name="T28" fmla="*/ 2147483647 w 293"/>
              <a:gd name="T29" fmla="*/ 2147483647 h 293"/>
              <a:gd name="T30" fmla="*/ 2147483647 w 293"/>
              <a:gd name="T31" fmla="*/ 2147483647 h 293"/>
              <a:gd name="T32" fmla="*/ 2147483647 w 293"/>
              <a:gd name="T33" fmla="*/ 2147483647 h 293"/>
              <a:gd name="T34" fmla="*/ 2147483647 w 293"/>
              <a:gd name="T35" fmla="*/ 2147483647 h 293"/>
              <a:gd name="T36" fmla="*/ 2147483647 w 293"/>
              <a:gd name="T37" fmla="*/ 2147483647 h 293"/>
              <a:gd name="T38" fmla="*/ 2147483647 w 293"/>
              <a:gd name="T39" fmla="*/ 2147483647 h 293"/>
              <a:gd name="T40" fmla="*/ 2147483647 w 293"/>
              <a:gd name="T41" fmla="*/ 2147483647 h 293"/>
              <a:gd name="T42" fmla="*/ 2147483647 w 293"/>
              <a:gd name="T43" fmla="*/ 2147483647 h 293"/>
              <a:gd name="T44" fmla="*/ 2147483647 w 293"/>
              <a:gd name="T45" fmla="*/ 2147483647 h 293"/>
              <a:gd name="T46" fmla="*/ 2147483647 w 293"/>
              <a:gd name="T47" fmla="*/ 2147483647 h 293"/>
              <a:gd name="T48" fmla="*/ 2147483647 w 293"/>
              <a:gd name="T49" fmla="*/ 2147483647 h 293"/>
              <a:gd name="T50" fmla="*/ 2147483647 w 293"/>
              <a:gd name="T51" fmla="*/ 2147483647 h 293"/>
              <a:gd name="T52" fmla="*/ 2147483647 w 293"/>
              <a:gd name="T53" fmla="*/ 2147483647 h 293"/>
              <a:gd name="T54" fmla="*/ 2147483647 w 293"/>
              <a:gd name="T55" fmla="*/ 2147483647 h 293"/>
              <a:gd name="T56" fmla="*/ 0 w 293"/>
              <a:gd name="T57" fmla="*/ 2147483647 h 293"/>
              <a:gd name="T58" fmla="*/ 2147483647 w 293"/>
              <a:gd name="T59" fmla="*/ 2147483647 h 293"/>
              <a:gd name="T60" fmla="*/ 2147483647 w 293"/>
              <a:gd name="T61" fmla="*/ 2147483647 h 293"/>
              <a:gd name="T62" fmla="*/ 2147483647 w 293"/>
              <a:gd name="T63" fmla="*/ 2147483647 h 293"/>
              <a:gd name="T64" fmla="*/ 2147483647 w 293"/>
              <a:gd name="T65" fmla="*/ 2147483647 h 293"/>
              <a:gd name="T66" fmla="*/ 2147483647 w 293"/>
              <a:gd name="T67" fmla="*/ 2147483647 h 293"/>
              <a:gd name="T68" fmla="*/ 2147483647 w 293"/>
              <a:gd name="T69" fmla="*/ 2147483647 h 293"/>
              <a:gd name="T70" fmla="*/ 2147483647 w 293"/>
              <a:gd name="T71" fmla="*/ 2147483647 h 293"/>
              <a:gd name="T72" fmla="*/ 2147483647 w 293"/>
              <a:gd name="T73" fmla="*/ 2147483647 h 293"/>
              <a:gd name="T74" fmla="*/ 2147483647 w 293"/>
              <a:gd name="T75" fmla="*/ 2147483647 h 293"/>
              <a:gd name="T76" fmla="*/ 2147483647 w 293"/>
              <a:gd name="T77" fmla="*/ 2147483647 h 293"/>
              <a:gd name="T78" fmla="*/ 2147483647 w 293"/>
              <a:gd name="T79" fmla="*/ 2147483647 h 293"/>
              <a:gd name="T80" fmla="*/ 2147483647 w 293"/>
              <a:gd name="T81" fmla="*/ 2147483647 h 293"/>
              <a:gd name="T82" fmla="*/ 2147483647 w 293"/>
              <a:gd name="T83" fmla="*/ 2147483647 h 293"/>
              <a:gd name="T84" fmla="*/ 2147483647 w 293"/>
              <a:gd name="T85" fmla="*/ 0 h 293"/>
              <a:gd name="T86" fmla="*/ 2147483647 w 293"/>
              <a:gd name="T87" fmla="*/ 2147483647 h 293"/>
              <a:gd name="T88" fmla="*/ 2147483647 w 293"/>
              <a:gd name="T89" fmla="*/ 2147483647 h 293"/>
              <a:gd name="T90" fmla="*/ 2147483647 w 293"/>
              <a:gd name="T91" fmla="*/ 2147483647 h 293"/>
              <a:gd name="T92" fmla="*/ 2147483647 w 293"/>
              <a:gd name="T93" fmla="*/ 2147483647 h 293"/>
              <a:gd name="T94" fmla="*/ 2147483647 w 293"/>
              <a:gd name="T95" fmla="*/ 2147483647 h 293"/>
              <a:gd name="T96" fmla="*/ 2147483647 w 293"/>
              <a:gd name="T97" fmla="*/ 2147483647 h 293"/>
              <a:gd name="T98" fmla="*/ 2147483647 w 293"/>
              <a:gd name="T99" fmla="*/ 2147483647 h 293"/>
              <a:gd name="T100" fmla="*/ 2147483647 w 293"/>
              <a:gd name="T101" fmla="*/ 2147483647 h 293"/>
              <a:gd name="T102" fmla="*/ 2147483647 w 293"/>
              <a:gd name="T103" fmla="*/ 2147483647 h 293"/>
              <a:gd name="T104" fmla="*/ 2147483647 w 293"/>
              <a:gd name="T105" fmla="*/ 2147483647 h 293"/>
              <a:gd name="T106" fmla="*/ 2147483647 w 293"/>
              <a:gd name="T107" fmla="*/ 2147483647 h 293"/>
              <a:gd name="T108" fmla="*/ 2147483647 w 293"/>
              <a:gd name="T109" fmla="*/ 2147483647 h 293"/>
              <a:gd name="T110" fmla="*/ 2147483647 w 293"/>
              <a:gd name="T111" fmla="*/ 2147483647 h 293"/>
              <a:gd name="T112" fmla="*/ 2147483647 w 293"/>
              <a:gd name="T113" fmla="*/ 2147483647 h 29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3"/>
              <a:gd name="T172" fmla="*/ 0 h 293"/>
              <a:gd name="T173" fmla="*/ 293 w 293"/>
              <a:gd name="T174" fmla="*/ 293 h 29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3" h="293">
                <a:moveTo>
                  <a:pt x="293" y="146"/>
                </a:moveTo>
                <a:lnTo>
                  <a:pt x="292" y="162"/>
                </a:lnTo>
                <a:lnTo>
                  <a:pt x="291" y="176"/>
                </a:lnTo>
                <a:lnTo>
                  <a:pt x="287" y="190"/>
                </a:lnTo>
                <a:lnTo>
                  <a:pt x="282" y="204"/>
                </a:lnTo>
                <a:lnTo>
                  <a:pt x="276" y="217"/>
                </a:lnTo>
                <a:lnTo>
                  <a:pt x="268" y="229"/>
                </a:lnTo>
                <a:lnTo>
                  <a:pt x="251" y="250"/>
                </a:lnTo>
                <a:lnTo>
                  <a:pt x="229" y="268"/>
                </a:lnTo>
                <a:lnTo>
                  <a:pt x="217" y="275"/>
                </a:lnTo>
                <a:lnTo>
                  <a:pt x="204" y="281"/>
                </a:lnTo>
                <a:lnTo>
                  <a:pt x="191" y="287"/>
                </a:lnTo>
                <a:lnTo>
                  <a:pt x="177" y="291"/>
                </a:lnTo>
                <a:lnTo>
                  <a:pt x="162" y="292"/>
                </a:lnTo>
                <a:lnTo>
                  <a:pt x="147" y="293"/>
                </a:lnTo>
                <a:lnTo>
                  <a:pt x="132" y="292"/>
                </a:lnTo>
                <a:lnTo>
                  <a:pt x="117" y="291"/>
                </a:lnTo>
                <a:lnTo>
                  <a:pt x="104" y="287"/>
                </a:lnTo>
                <a:lnTo>
                  <a:pt x="90" y="281"/>
                </a:lnTo>
                <a:lnTo>
                  <a:pt x="76" y="275"/>
                </a:lnTo>
                <a:lnTo>
                  <a:pt x="65" y="268"/>
                </a:lnTo>
                <a:lnTo>
                  <a:pt x="43" y="250"/>
                </a:lnTo>
                <a:lnTo>
                  <a:pt x="25" y="229"/>
                </a:lnTo>
                <a:lnTo>
                  <a:pt x="18" y="217"/>
                </a:lnTo>
                <a:lnTo>
                  <a:pt x="12" y="204"/>
                </a:lnTo>
                <a:lnTo>
                  <a:pt x="7" y="190"/>
                </a:lnTo>
                <a:lnTo>
                  <a:pt x="4" y="176"/>
                </a:lnTo>
                <a:lnTo>
                  <a:pt x="1" y="162"/>
                </a:lnTo>
                <a:lnTo>
                  <a:pt x="0" y="146"/>
                </a:lnTo>
                <a:lnTo>
                  <a:pt x="1" y="132"/>
                </a:lnTo>
                <a:lnTo>
                  <a:pt x="4" y="117"/>
                </a:lnTo>
                <a:lnTo>
                  <a:pt x="7" y="103"/>
                </a:lnTo>
                <a:lnTo>
                  <a:pt x="12" y="89"/>
                </a:lnTo>
                <a:lnTo>
                  <a:pt x="18" y="76"/>
                </a:lnTo>
                <a:lnTo>
                  <a:pt x="25" y="64"/>
                </a:lnTo>
                <a:lnTo>
                  <a:pt x="43" y="43"/>
                </a:lnTo>
                <a:lnTo>
                  <a:pt x="65" y="25"/>
                </a:lnTo>
                <a:lnTo>
                  <a:pt x="76" y="17"/>
                </a:lnTo>
                <a:lnTo>
                  <a:pt x="90" y="12"/>
                </a:lnTo>
                <a:lnTo>
                  <a:pt x="104" y="7"/>
                </a:lnTo>
                <a:lnTo>
                  <a:pt x="117" y="3"/>
                </a:lnTo>
                <a:lnTo>
                  <a:pt x="132" y="1"/>
                </a:lnTo>
                <a:lnTo>
                  <a:pt x="147" y="0"/>
                </a:lnTo>
                <a:lnTo>
                  <a:pt x="162" y="1"/>
                </a:lnTo>
                <a:lnTo>
                  <a:pt x="177" y="3"/>
                </a:lnTo>
                <a:lnTo>
                  <a:pt x="191" y="7"/>
                </a:lnTo>
                <a:lnTo>
                  <a:pt x="204" y="12"/>
                </a:lnTo>
                <a:lnTo>
                  <a:pt x="217" y="17"/>
                </a:lnTo>
                <a:lnTo>
                  <a:pt x="229" y="25"/>
                </a:lnTo>
                <a:lnTo>
                  <a:pt x="251" y="43"/>
                </a:lnTo>
                <a:lnTo>
                  <a:pt x="268" y="64"/>
                </a:lnTo>
                <a:lnTo>
                  <a:pt x="276" y="76"/>
                </a:lnTo>
                <a:lnTo>
                  <a:pt x="282" y="89"/>
                </a:lnTo>
                <a:lnTo>
                  <a:pt x="287" y="103"/>
                </a:lnTo>
                <a:lnTo>
                  <a:pt x="291" y="117"/>
                </a:lnTo>
                <a:lnTo>
                  <a:pt x="292" y="132"/>
                </a:lnTo>
                <a:lnTo>
                  <a:pt x="293" y="1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42" name="Line 322"/>
          <p:cNvSpPr>
            <a:spLocks noChangeShapeType="1"/>
          </p:cNvSpPr>
          <p:nvPr/>
        </p:nvSpPr>
        <p:spPr bwMode="auto">
          <a:xfrm>
            <a:off x="4914106" y="3720782"/>
            <a:ext cx="1206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43" name="Line 323"/>
          <p:cNvSpPr>
            <a:spLocks noChangeShapeType="1"/>
          </p:cNvSpPr>
          <p:nvPr/>
        </p:nvSpPr>
        <p:spPr bwMode="auto">
          <a:xfrm>
            <a:off x="4834731" y="3841433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44" name="Line 324"/>
          <p:cNvSpPr>
            <a:spLocks noChangeShapeType="1"/>
          </p:cNvSpPr>
          <p:nvPr/>
        </p:nvSpPr>
        <p:spPr bwMode="auto">
          <a:xfrm>
            <a:off x="4834731" y="3841432"/>
            <a:ext cx="158750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45" name="Line 325"/>
          <p:cNvSpPr>
            <a:spLocks noChangeShapeType="1"/>
          </p:cNvSpPr>
          <p:nvPr/>
        </p:nvSpPr>
        <p:spPr bwMode="auto">
          <a:xfrm>
            <a:off x="4993481" y="3841433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46" name="Line 326"/>
          <p:cNvSpPr>
            <a:spLocks noChangeShapeType="1"/>
          </p:cNvSpPr>
          <p:nvPr/>
        </p:nvSpPr>
        <p:spPr bwMode="auto">
          <a:xfrm flipH="1">
            <a:off x="4914107" y="3841432"/>
            <a:ext cx="79375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47" name="Line 327"/>
          <p:cNvSpPr>
            <a:spLocks noChangeShapeType="1"/>
          </p:cNvSpPr>
          <p:nvPr/>
        </p:nvSpPr>
        <p:spPr bwMode="auto">
          <a:xfrm>
            <a:off x="4914106" y="3720782"/>
            <a:ext cx="0" cy="12065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48" name="Rectangle 329"/>
          <p:cNvSpPr>
            <a:spLocks noChangeArrowheads="1"/>
          </p:cNvSpPr>
          <p:nvPr/>
        </p:nvSpPr>
        <p:spPr bwMode="auto">
          <a:xfrm>
            <a:off x="4785519" y="3903346"/>
            <a:ext cx="100013" cy="96837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49" name="Freeform 331"/>
          <p:cNvSpPr>
            <a:spLocks/>
          </p:cNvSpPr>
          <p:nvPr/>
        </p:nvSpPr>
        <p:spPr bwMode="auto">
          <a:xfrm>
            <a:off x="4942681" y="3903345"/>
            <a:ext cx="100012" cy="100012"/>
          </a:xfrm>
          <a:custGeom>
            <a:avLst/>
            <a:gdLst>
              <a:gd name="T0" fmla="*/ 2147483647 w 294"/>
              <a:gd name="T1" fmla="*/ 2147483647 h 294"/>
              <a:gd name="T2" fmla="*/ 2147483647 w 294"/>
              <a:gd name="T3" fmla="*/ 2147483647 h 294"/>
              <a:gd name="T4" fmla="*/ 2147483647 w 294"/>
              <a:gd name="T5" fmla="*/ 2147483647 h 294"/>
              <a:gd name="T6" fmla="*/ 2147483647 w 294"/>
              <a:gd name="T7" fmla="*/ 2147483647 h 294"/>
              <a:gd name="T8" fmla="*/ 2147483647 w 294"/>
              <a:gd name="T9" fmla="*/ 2147483647 h 294"/>
              <a:gd name="T10" fmla="*/ 2147483647 w 294"/>
              <a:gd name="T11" fmla="*/ 2147483647 h 294"/>
              <a:gd name="T12" fmla="*/ 2147483647 w 294"/>
              <a:gd name="T13" fmla="*/ 2147483647 h 294"/>
              <a:gd name="T14" fmla="*/ 2147483647 w 294"/>
              <a:gd name="T15" fmla="*/ 2147483647 h 294"/>
              <a:gd name="T16" fmla="*/ 2147483647 w 294"/>
              <a:gd name="T17" fmla="*/ 2147483647 h 294"/>
              <a:gd name="T18" fmla="*/ 2147483647 w 294"/>
              <a:gd name="T19" fmla="*/ 2147483647 h 294"/>
              <a:gd name="T20" fmla="*/ 2147483647 w 294"/>
              <a:gd name="T21" fmla="*/ 2147483647 h 294"/>
              <a:gd name="T22" fmla="*/ 2147483647 w 294"/>
              <a:gd name="T23" fmla="*/ 2147483647 h 294"/>
              <a:gd name="T24" fmla="*/ 2147483647 w 294"/>
              <a:gd name="T25" fmla="*/ 2147483647 h 294"/>
              <a:gd name="T26" fmla="*/ 2147483647 w 294"/>
              <a:gd name="T27" fmla="*/ 2147483647 h 294"/>
              <a:gd name="T28" fmla="*/ 2147483647 w 294"/>
              <a:gd name="T29" fmla="*/ 2147483647 h 294"/>
              <a:gd name="T30" fmla="*/ 2147483647 w 294"/>
              <a:gd name="T31" fmla="*/ 2147483647 h 294"/>
              <a:gd name="T32" fmla="*/ 2147483647 w 294"/>
              <a:gd name="T33" fmla="*/ 2147483647 h 294"/>
              <a:gd name="T34" fmla="*/ 2147483647 w 294"/>
              <a:gd name="T35" fmla="*/ 2147483647 h 294"/>
              <a:gd name="T36" fmla="*/ 2147483647 w 294"/>
              <a:gd name="T37" fmla="*/ 2147483647 h 294"/>
              <a:gd name="T38" fmla="*/ 2147483647 w 294"/>
              <a:gd name="T39" fmla="*/ 2147483647 h 294"/>
              <a:gd name="T40" fmla="*/ 2147483647 w 294"/>
              <a:gd name="T41" fmla="*/ 2147483647 h 294"/>
              <a:gd name="T42" fmla="*/ 2147483647 w 294"/>
              <a:gd name="T43" fmla="*/ 2147483647 h 294"/>
              <a:gd name="T44" fmla="*/ 2147483647 w 294"/>
              <a:gd name="T45" fmla="*/ 2147483647 h 294"/>
              <a:gd name="T46" fmla="*/ 2147483647 w 294"/>
              <a:gd name="T47" fmla="*/ 2147483647 h 294"/>
              <a:gd name="T48" fmla="*/ 2147483647 w 294"/>
              <a:gd name="T49" fmla="*/ 2147483647 h 294"/>
              <a:gd name="T50" fmla="*/ 2147483647 w 294"/>
              <a:gd name="T51" fmla="*/ 2147483647 h 294"/>
              <a:gd name="T52" fmla="*/ 2147483647 w 294"/>
              <a:gd name="T53" fmla="*/ 2147483647 h 294"/>
              <a:gd name="T54" fmla="*/ 2147483647 w 294"/>
              <a:gd name="T55" fmla="*/ 2147483647 h 294"/>
              <a:gd name="T56" fmla="*/ 0 w 294"/>
              <a:gd name="T57" fmla="*/ 2147483647 h 294"/>
              <a:gd name="T58" fmla="*/ 2147483647 w 294"/>
              <a:gd name="T59" fmla="*/ 2147483647 h 294"/>
              <a:gd name="T60" fmla="*/ 2147483647 w 294"/>
              <a:gd name="T61" fmla="*/ 2147483647 h 294"/>
              <a:gd name="T62" fmla="*/ 2147483647 w 294"/>
              <a:gd name="T63" fmla="*/ 2147483647 h 294"/>
              <a:gd name="T64" fmla="*/ 2147483647 w 294"/>
              <a:gd name="T65" fmla="*/ 2147483647 h 294"/>
              <a:gd name="T66" fmla="*/ 2147483647 w 294"/>
              <a:gd name="T67" fmla="*/ 2147483647 h 294"/>
              <a:gd name="T68" fmla="*/ 2147483647 w 294"/>
              <a:gd name="T69" fmla="*/ 2147483647 h 294"/>
              <a:gd name="T70" fmla="*/ 2147483647 w 294"/>
              <a:gd name="T71" fmla="*/ 2147483647 h 294"/>
              <a:gd name="T72" fmla="*/ 2147483647 w 294"/>
              <a:gd name="T73" fmla="*/ 2147483647 h 294"/>
              <a:gd name="T74" fmla="*/ 2147483647 w 294"/>
              <a:gd name="T75" fmla="*/ 2147483647 h 294"/>
              <a:gd name="T76" fmla="*/ 2147483647 w 294"/>
              <a:gd name="T77" fmla="*/ 2147483647 h 294"/>
              <a:gd name="T78" fmla="*/ 2147483647 w 294"/>
              <a:gd name="T79" fmla="*/ 2147483647 h 294"/>
              <a:gd name="T80" fmla="*/ 2147483647 w 294"/>
              <a:gd name="T81" fmla="*/ 2147483647 h 294"/>
              <a:gd name="T82" fmla="*/ 2147483647 w 294"/>
              <a:gd name="T83" fmla="*/ 2147483647 h 294"/>
              <a:gd name="T84" fmla="*/ 2147483647 w 294"/>
              <a:gd name="T85" fmla="*/ 0 h 294"/>
              <a:gd name="T86" fmla="*/ 2147483647 w 294"/>
              <a:gd name="T87" fmla="*/ 2147483647 h 294"/>
              <a:gd name="T88" fmla="*/ 2147483647 w 294"/>
              <a:gd name="T89" fmla="*/ 2147483647 h 294"/>
              <a:gd name="T90" fmla="*/ 2147483647 w 294"/>
              <a:gd name="T91" fmla="*/ 2147483647 h 294"/>
              <a:gd name="T92" fmla="*/ 2147483647 w 294"/>
              <a:gd name="T93" fmla="*/ 2147483647 h 294"/>
              <a:gd name="T94" fmla="*/ 2147483647 w 294"/>
              <a:gd name="T95" fmla="*/ 2147483647 h 294"/>
              <a:gd name="T96" fmla="*/ 2147483647 w 294"/>
              <a:gd name="T97" fmla="*/ 2147483647 h 294"/>
              <a:gd name="T98" fmla="*/ 2147483647 w 294"/>
              <a:gd name="T99" fmla="*/ 2147483647 h 294"/>
              <a:gd name="T100" fmla="*/ 2147483647 w 294"/>
              <a:gd name="T101" fmla="*/ 2147483647 h 294"/>
              <a:gd name="T102" fmla="*/ 2147483647 w 294"/>
              <a:gd name="T103" fmla="*/ 2147483647 h 294"/>
              <a:gd name="T104" fmla="*/ 2147483647 w 294"/>
              <a:gd name="T105" fmla="*/ 2147483647 h 294"/>
              <a:gd name="T106" fmla="*/ 2147483647 w 294"/>
              <a:gd name="T107" fmla="*/ 2147483647 h 294"/>
              <a:gd name="T108" fmla="*/ 2147483647 w 294"/>
              <a:gd name="T109" fmla="*/ 2147483647 h 294"/>
              <a:gd name="T110" fmla="*/ 2147483647 w 294"/>
              <a:gd name="T111" fmla="*/ 2147483647 h 294"/>
              <a:gd name="T112" fmla="*/ 2147483647 w 294"/>
              <a:gd name="T113" fmla="*/ 2147483647 h 2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4"/>
              <a:gd name="T172" fmla="*/ 0 h 294"/>
              <a:gd name="T173" fmla="*/ 294 w 294"/>
              <a:gd name="T174" fmla="*/ 294 h 2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4" h="294">
                <a:moveTo>
                  <a:pt x="294" y="147"/>
                </a:moveTo>
                <a:lnTo>
                  <a:pt x="293" y="162"/>
                </a:lnTo>
                <a:lnTo>
                  <a:pt x="291" y="177"/>
                </a:lnTo>
                <a:lnTo>
                  <a:pt x="288" y="191"/>
                </a:lnTo>
                <a:lnTo>
                  <a:pt x="282" y="204"/>
                </a:lnTo>
                <a:lnTo>
                  <a:pt x="276" y="217"/>
                </a:lnTo>
                <a:lnTo>
                  <a:pt x="269" y="229"/>
                </a:lnTo>
                <a:lnTo>
                  <a:pt x="251" y="251"/>
                </a:lnTo>
                <a:lnTo>
                  <a:pt x="229" y="269"/>
                </a:lnTo>
                <a:lnTo>
                  <a:pt x="217" y="276"/>
                </a:lnTo>
                <a:lnTo>
                  <a:pt x="204" y="282"/>
                </a:lnTo>
                <a:lnTo>
                  <a:pt x="191" y="288"/>
                </a:lnTo>
                <a:lnTo>
                  <a:pt x="177" y="291"/>
                </a:lnTo>
                <a:lnTo>
                  <a:pt x="163" y="292"/>
                </a:lnTo>
                <a:lnTo>
                  <a:pt x="147" y="294"/>
                </a:lnTo>
                <a:lnTo>
                  <a:pt x="133" y="292"/>
                </a:lnTo>
                <a:lnTo>
                  <a:pt x="117" y="291"/>
                </a:lnTo>
                <a:lnTo>
                  <a:pt x="104" y="288"/>
                </a:lnTo>
                <a:lnTo>
                  <a:pt x="90" y="282"/>
                </a:lnTo>
                <a:lnTo>
                  <a:pt x="77" y="276"/>
                </a:lnTo>
                <a:lnTo>
                  <a:pt x="65" y="269"/>
                </a:lnTo>
                <a:lnTo>
                  <a:pt x="43" y="251"/>
                </a:lnTo>
                <a:lnTo>
                  <a:pt x="26" y="229"/>
                </a:lnTo>
                <a:lnTo>
                  <a:pt x="18" y="217"/>
                </a:lnTo>
                <a:lnTo>
                  <a:pt x="12" y="204"/>
                </a:lnTo>
                <a:lnTo>
                  <a:pt x="8" y="191"/>
                </a:lnTo>
                <a:lnTo>
                  <a:pt x="4" y="177"/>
                </a:lnTo>
                <a:lnTo>
                  <a:pt x="2" y="162"/>
                </a:lnTo>
                <a:lnTo>
                  <a:pt x="0" y="147"/>
                </a:lnTo>
                <a:lnTo>
                  <a:pt x="2" y="133"/>
                </a:lnTo>
                <a:lnTo>
                  <a:pt x="4" y="117"/>
                </a:lnTo>
                <a:lnTo>
                  <a:pt x="8" y="104"/>
                </a:lnTo>
                <a:lnTo>
                  <a:pt x="12" y="90"/>
                </a:lnTo>
                <a:lnTo>
                  <a:pt x="18" y="77"/>
                </a:lnTo>
                <a:lnTo>
                  <a:pt x="26" y="65"/>
                </a:lnTo>
                <a:lnTo>
                  <a:pt x="43" y="43"/>
                </a:lnTo>
                <a:lnTo>
                  <a:pt x="65" y="25"/>
                </a:lnTo>
                <a:lnTo>
                  <a:pt x="77" y="18"/>
                </a:lnTo>
                <a:lnTo>
                  <a:pt x="90" y="12"/>
                </a:lnTo>
                <a:lnTo>
                  <a:pt x="104" y="7"/>
                </a:lnTo>
                <a:lnTo>
                  <a:pt x="117" y="4"/>
                </a:lnTo>
                <a:lnTo>
                  <a:pt x="133" y="1"/>
                </a:lnTo>
                <a:lnTo>
                  <a:pt x="147" y="0"/>
                </a:lnTo>
                <a:lnTo>
                  <a:pt x="163" y="1"/>
                </a:lnTo>
                <a:lnTo>
                  <a:pt x="177" y="4"/>
                </a:lnTo>
                <a:lnTo>
                  <a:pt x="191" y="7"/>
                </a:lnTo>
                <a:lnTo>
                  <a:pt x="204" y="12"/>
                </a:lnTo>
                <a:lnTo>
                  <a:pt x="217" y="18"/>
                </a:lnTo>
                <a:lnTo>
                  <a:pt x="229" y="25"/>
                </a:lnTo>
                <a:lnTo>
                  <a:pt x="251" y="43"/>
                </a:lnTo>
                <a:lnTo>
                  <a:pt x="269" y="65"/>
                </a:lnTo>
                <a:lnTo>
                  <a:pt x="276" y="77"/>
                </a:lnTo>
                <a:lnTo>
                  <a:pt x="282" y="90"/>
                </a:lnTo>
                <a:lnTo>
                  <a:pt x="288" y="104"/>
                </a:lnTo>
                <a:lnTo>
                  <a:pt x="291" y="117"/>
                </a:lnTo>
                <a:lnTo>
                  <a:pt x="293" y="133"/>
                </a:lnTo>
                <a:lnTo>
                  <a:pt x="294" y="14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50" name="Line 332"/>
          <p:cNvSpPr>
            <a:spLocks noChangeShapeType="1"/>
          </p:cNvSpPr>
          <p:nvPr/>
        </p:nvSpPr>
        <p:spPr bwMode="auto">
          <a:xfrm>
            <a:off x="5149056" y="3841433"/>
            <a:ext cx="0" cy="61913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51" name="Line 333"/>
          <p:cNvSpPr>
            <a:spLocks noChangeShapeType="1"/>
          </p:cNvSpPr>
          <p:nvPr/>
        </p:nvSpPr>
        <p:spPr bwMode="auto">
          <a:xfrm>
            <a:off x="5149056" y="3720782"/>
            <a:ext cx="0" cy="12065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52" name="Freeform 335"/>
          <p:cNvSpPr>
            <a:spLocks/>
          </p:cNvSpPr>
          <p:nvPr/>
        </p:nvSpPr>
        <p:spPr bwMode="auto">
          <a:xfrm>
            <a:off x="5098256" y="3903345"/>
            <a:ext cx="100012" cy="100012"/>
          </a:xfrm>
          <a:custGeom>
            <a:avLst/>
            <a:gdLst>
              <a:gd name="T0" fmla="*/ 2147483647 w 293"/>
              <a:gd name="T1" fmla="*/ 2147483647 h 294"/>
              <a:gd name="T2" fmla="*/ 2147483647 w 293"/>
              <a:gd name="T3" fmla="*/ 2147483647 h 294"/>
              <a:gd name="T4" fmla="*/ 2147483647 w 293"/>
              <a:gd name="T5" fmla="*/ 2147483647 h 294"/>
              <a:gd name="T6" fmla="*/ 2147483647 w 293"/>
              <a:gd name="T7" fmla="*/ 2147483647 h 294"/>
              <a:gd name="T8" fmla="*/ 2147483647 w 293"/>
              <a:gd name="T9" fmla="*/ 2147483647 h 294"/>
              <a:gd name="T10" fmla="*/ 2147483647 w 293"/>
              <a:gd name="T11" fmla="*/ 2147483647 h 294"/>
              <a:gd name="T12" fmla="*/ 2147483647 w 293"/>
              <a:gd name="T13" fmla="*/ 2147483647 h 294"/>
              <a:gd name="T14" fmla="*/ 2147483647 w 293"/>
              <a:gd name="T15" fmla="*/ 2147483647 h 294"/>
              <a:gd name="T16" fmla="*/ 2147483647 w 293"/>
              <a:gd name="T17" fmla="*/ 2147483647 h 294"/>
              <a:gd name="T18" fmla="*/ 2147483647 w 293"/>
              <a:gd name="T19" fmla="*/ 2147483647 h 294"/>
              <a:gd name="T20" fmla="*/ 2147483647 w 293"/>
              <a:gd name="T21" fmla="*/ 2147483647 h 294"/>
              <a:gd name="T22" fmla="*/ 2147483647 w 293"/>
              <a:gd name="T23" fmla="*/ 2147483647 h 294"/>
              <a:gd name="T24" fmla="*/ 2147483647 w 293"/>
              <a:gd name="T25" fmla="*/ 2147483647 h 294"/>
              <a:gd name="T26" fmla="*/ 2147483647 w 293"/>
              <a:gd name="T27" fmla="*/ 2147483647 h 294"/>
              <a:gd name="T28" fmla="*/ 2147483647 w 293"/>
              <a:gd name="T29" fmla="*/ 2147483647 h 294"/>
              <a:gd name="T30" fmla="*/ 2147483647 w 293"/>
              <a:gd name="T31" fmla="*/ 2147483647 h 294"/>
              <a:gd name="T32" fmla="*/ 2147483647 w 293"/>
              <a:gd name="T33" fmla="*/ 2147483647 h 294"/>
              <a:gd name="T34" fmla="*/ 2147483647 w 293"/>
              <a:gd name="T35" fmla="*/ 2147483647 h 294"/>
              <a:gd name="T36" fmla="*/ 2147483647 w 293"/>
              <a:gd name="T37" fmla="*/ 2147483647 h 294"/>
              <a:gd name="T38" fmla="*/ 2147483647 w 293"/>
              <a:gd name="T39" fmla="*/ 2147483647 h 294"/>
              <a:gd name="T40" fmla="*/ 2147483647 w 293"/>
              <a:gd name="T41" fmla="*/ 2147483647 h 294"/>
              <a:gd name="T42" fmla="*/ 2147483647 w 293"/>
              <a:gd name="T43" fmla="*/ 2147483647 h 294"/>
              <a:gd name="T44" fmla="*/ 2147483647 w 293"/>
              <a:gd name="T45" fmla="*/ 2147483647 h 294"/>
              <a:gd name="T46" fmla="*/ 2147483647 w 293"/>
              <a:gd name="T47" fmla="*/ 2147483647 h 294"/>
              <a:gd name="T48" fmla="*/ 2147483647 w 293"/>
              <a:gd name="T49" fmla="*/ 2147483647 h 294"/>
              <a:gd name="T50" fmla="*/ 2147483647 w 293"/>
              <a:gd name="T51" fmla="*/ 2147483647 h 294"/>
              <a:gd name="T52" fmla="*/ 2147483647 w 293"/>
              <a:gd name="T53" fmla="*/ 2147483647 h 294"/>
              <a:gd name="T54" fmla="*/ 2147483647 w 293"/>
              <a:gd name="T55" fmla="*/ 2147483647 h 294"/>
              <a:gd name="T56" fmla="*/ 0 w 293"/>
              <a:gd name="T57" fmla="*/ 2147483647 h 294"/>
              <a:gd name="T58" fmla="*/ 2147483647 w 293"/>
              <a:gd name="T59" fmla="*/ 2147483647 h 294"/>
              <a:gd name="T60" fmla="*/ 2147483647 w 293"/>
              <a:gd name="T61" fmla="*/ 2147483647 h 294"/>
              <a:gd name="T62" fmla="*/ 2147483647 w 293"/>
              <a:gd name="T63" fmla="*/ 2147483647 h 294"/>
              <a:gd name="T64" fmla="*/ 2147483647 w 293"/>
              <a:gd name="T65" fmla="*/ 2147483647 h 294"/>
              <a:gd name="T66" fmla="*/ 2147483647 w 293"/>
              <a:gd name="T67" fmla="*/ 2147483647 h 294"/>
              <a:gd name="T68" fmla="*/ 2147483647 w 293"/>
              <a:gd name="T69" fmla="*/ 2147483647 h 294"/>
              <a:gd name="T70" fmla="*/ 2147483647 w 293"/>
              <a:gd name="T71" fmla="*/ 2147483647 h 294"/>
              <a:gd name="T72" fmla="*/ 2147483647 w 293"/>
              <a:gd name="T73" fmla="*/ 2147483647 h 294"/>
              <a:gd name="T74" fmla="*/ 2147483647 w 293"/>
              <a:gd name="T75" fmla="*/ 2147483647 h 294"/>
              <a:gd name="T76" fmla="*/ 2147483647 w 293"/>
              <a:gd name="T77" fmla="*/ 2147483647 h 294"/>
              <a:gd name="T78" fmla="*/ 2147483647 w 293"/>
              <a:gd name="T79" fmla="*/ 2147483647 h 294"/>
              <a:gd name="T80" fmla="*/ 2147483647 w 293"/>
              <a:gd name="T81" fmla="*/ 2147483647 h 294"/>
              <a:gd name="T82" fmla="*/ 2147483647 w 293"/>
              <a:gd name="T83" fmla="*/ 2147483647 h 294"/>
              <a:gd name="T84" fmla="*/ 2147483647 w 293"/>
              <a:gd name="T85" fmla="*/ 0 h 294"/>
              <a:gd name="T86" fmla="*/ 2147483647 w 293"/>
              <a:gd name="T87" fmla="*/ 2147483647 h 294"/>
              <a:gd name="T88" fmla="*/ 2147483647 w 293"/>
              <a:gd name="T89" fmla="*/ 2147483647 h 294"/>
              <a:gd name="T90" fmla="*/ 2147483647 w 293"/>
              <a:gd name="T91" fmla="*/ 2147483647 h 294"/>
              <a:gd name="T92" fmla="*/ 2147483647 w 293"/>
              <a:gd name="T93" fmla="*/ 2147483647 h 294"/>
              <a:gd name="T94" fmla="*/ 2147483647 w 293"/>
              <a:gd name="T95" fmla="*/ 2147483647 h 294"/>
              <a:gd name="T96" fmla="*/ 2147483647 w 293"/>
              <a:gd name="T97" fmla="*/ 2147483647 h 294"/>
              <a:gd name="T98" fmla="*/ 2147483647 w 293"/>
              <a:gd name="T99" fmla="*/ 2147483647 h 294"/>
              <a:gd name="T100" fmla="*/ 2147483647 w 293"/>
              <a:gd name="T101" fmla="*/ 2147483647 h 294"/>
              <a:gd name="T102" fmla="*/ 2147483647 w 293"/>
              <a:gd name="T103" fmla="*/ 2147483647 h 294"/>
              <a:gd name="T104" fmla="*/ 2147483647 w 293"/>
              <a:gd name="T105" fmla="*/ 2147483647 h 294"/>
              <a:gd name="T106" fmla="*/ 2147483647 w 293"/>
              <a:gd name="T107" fmla="*/ 2147483647 h 294"/>
              <a:gd name="T108" fmla="*/ 2147483647 w 293"/>
              <a:gd name="T109" fmla="*/ 2147483647 h 294"/>
              <a:gd name="T110" fmla="*/ 2147483647 w 293"/>
              <a:gd name="T111" fmla="*/ 2147483647 h 294"/>
              <a:gd name="T112" fmla="*/ 2147483647 w 293"/>
              <a:gd name="T113" fmla="*/ 2147483647 h 2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3"/>
              <a:gd name="T172" fmla="*/ 0 h 294"/>
              <a:gd name="T173" fmla="*/ 293 w 293"/>
              <a:gd name="T174" fmla="*/ 294 h 2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3" h="294">
                <a:moveTo>
                  <a:pt x="293" y="147"/>
                </a:moveTo>
                <a:lnTo>
                  <a:pt x="292" y="162"/>
                </a:lnTo>
                <a:lnTo>
                  <a:pt x="291" y="177"/>
                </a:lnTo>
                <a:lnTo>
                  <a:pt x="287" y="191"/>
                </a:lnTo>
                <a:lnTo>
                  <a:pt x="281" y="204"/>
                </a:lnTo>
                <a:lnTo>
                  <a:pt x="275" y="217"/>
                </a:lnTo>
                <a:lnTo>
                  <a:pt x="268" y="229"/>
                </a:lnTo>
                <a:lnTo>
                  <a:pt x="250" y="251"/>
                </a:lnTo>
                <a:lnTo>
                  <a:pt x="229" y="269"/>
                </a:lnTo>
                <a:lnTo>
                  <a:pt x="217" y="276"/>
                </a:lnTo>
                <a:lnTo>
                  <a:pt x="204" y="282"/>
                </a:lnTo>
                <a:lnTo>
                  <a:pt x="191" y="288"/>
                </a:lnTo>
                <a:lnTo>
                  <a:pt x="176" y="291"/>
                </a:lnTo>
                <a:lnTo>
                  <a:pt x="162" y="292"/>
                </a:lnTo>
                <a:lnTo>
                  <a:pt x="147" y="294"/>
                </a:lnTo>
                <a:lnTo>
                  <a:pt x="132" y="292"/>
                </a:lnTo>
                <a:lnTo>
                  <a:pt x="117" y="291"/>
                </a:lnTo>
                <a:lnTo>
                  <a:pt x="104" y="288"/>
                </a:lnTo>
                <a:lnTo>
                  <a:pt x="89" y="282"/>
                </a:lnTo>
                <a:lnTo>
                  <a:pt x="76" y="276"/>
                </a:lnTo>
                <a:lnTo>
                  <a:pt x="64" y="269"/>
                </a:lnTo>
                <a:lnTo>
                  <a:pt x="43" y="251"/>
                </a:lnTo>
                <a:lnTo>
                  <a:pt x="25" y="229"/>
                </a:lnTo>
                <a:lnTo>
                  <a:pt x="18" y="217"/>
                </a:lnTo>
                <a:lnTo>
                  <a:pt x="12" y="204"/>
                </a:lnTo>
                <a:lnTo>
                  <a:pt x="7" y="191"/>
                </a:lnTo>
                <a:lnTo>
                  <a:pt x="3" y="177"/>
                </a:lnTo>
                <a:lnTo>
                  <a:pt x="1" y="162"/>
                </a:lnTo>
                <a:lnTo>
                  <a:pt x="0" y="147"/>
                </a:lnTo>
                <a:lnTo>
                  <a:pt x="1" y="133"/>
                </a:lnTo>
                <a:lnTo>
                  <a:pt x="3" y="117"/>
                </a:lnTo>
                <a:lnTo>
                  <a:pt x="7" y="104"/>
                </a:lnTo>
                <a:lnTo>
                  <a:pt x="12" y="90"/>
                </a:lnTo>
                <a:lnTo>
                  <a:pt x="18" y="77"/>
                </a:lnTo>
                <a:lnTo>
                  <a:pt x="25" y="65"/>
                </a:lnTo>
                <a:lnTo>
                  <a:pt x="43" y="43"/>
                </a:lnTo>
                <a:lnTo>
                  <a:pt x="64" y="25"/>
                </a:lnTo>
                <a:lnTo>
                  <a:pt x="76" y="18"/>
                </a:lnTo>
                <a:lnTo>
                  <a:pt x="89" y="12"/>
                </a:lnTo>
                <a:lnTo>
                  <a:pt x="104" y="7"/>
                </a:lnTo>
                <a:lnTo>
                  <a:pt x="117" y="4"/>
                </a:lnTo>
                <a:lnTo>
                  <a:pt x="132" y="1"/>
                </a:lnTo>
                <a:lnTo>
                  <a:pt x="147" y="0"/>
                </a:lnTo>
                <a:lnTo>
                  <a:pt x="162" y="1"/>
                </a:lnTo>
                <a:lnTo>
                  <a:pt x="176" y="4"/>
                </a:lnTo>
                <a:lnTo>
                  <a:pt x="191" y="7"/>
                </a:lnTo>
                <a:lnTo>
                  <a:pt x="204" y="12"/>
                </a:lnTo>
                <a:lnTo>
                  <a:pt x="217" y="18"/>
                </a:lnTo>
                <a:lnTo>
                  <a:pt x="229" y="25"/>
                </a:lnTo>
                <a:lnTo>
                  <a:pt x="250" y="43"/>
                </a:lnTo>
                <a:lnTo>
                  <a:pt x="268" y="65"/>
                </a:lnTo>
                <a:lnTo>
                  <a:pt x="275" y="77"/>
                </a:lnTo>
                <a:lnTo>
                  <a:pt x="281" y="90"/>
                </a:lnTo>
                <a:lnTo>
                  <a:pt x="287" y="104"/>
                </a:lnTo>
                <a:lnTo>
                  <a:pt x="291" y="117"/>
                </a:lnTo>
                <a:lnTo>
                  <a:pt x="292" y="133"/>
                </a:lnTo>
                <a:lnTo>
                  <a:pt x="293" y="14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53" name="Rectangle 336"/>
          <p:cNvSpPr>
            <a:spLocks noChangeArrowheads="1"/>
          </p:cNvSpPr>
          <p:nvPr/>
        </p:nvSpPr>
        <p:spPr bwMode="auto">
          <a:xfrm>
            <a:off x="5269707" y="3671571"/>
            <a:ext cx="98425" cy="98425"/>
          </a:xfrm>
          <a:prstGeom prst="rect">
            <a:avLst/>
          </a:prstGeom>
          <a:solidFill>
            <a:srgbClr val="80808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54" name="Rectangle 338"/>
          <p:cNvSpPr>
            <a:spLocks noChangeArrowheads="1"/>
          </p:cNvSpPr>
          <p:nvPr/>
        </p:nvSpPr>
        <p:spPr bwMode="auto">
          <a:xfrm>
            <a:off x="5034756" y="3671571"/>
            <a:ext cx="100012" cy="98425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55" name="Freeform 340"/>
          <p:cNvSpPr>
            <a:spLocks/>
          </p:cNvSpPr>
          <p:nvPr/>
        </p:nvSpPr>
        <p:spPr bwMode="auto">
          <a:xfrm>
            <a:off x="5503069" y="3671570"/>
            <a:ext cx="100013" cy="100012"/>
          </a:xfrm>
          <a:custGeom>
            <a:avLst/>
            <a:gdLst>
              <a:gd name="T0" fmla="*/ 2147483647 w 294"/>
              <a:gd name="T1" fmla="*/ 2147483647 h 294"/>
              <a:gd name="T2" fmla="*/ 2147483647 w 294"/>
              <a:gd name="T3" fmla="*/ 2147483647 h 294"/>
              <a:gd name="T4" fmla="*/ 2147483647 w 294"/>
              <a:gd name="T5" fmla="*/ 2147483647 h 294"/>
              <a:gd name="T6" fmla="*/ 2147483647 w 294"/>
              <a:gd name="T7" fmla="*/ 2147483647 h 294"/>
              <a:gd name="T8" fmla="*/ 2147483647 w 294"/>
              <a:gd name="T9" fmla="*/ 2147483647 h 294"/>
              <a:gd name="T10" fmla="*/ 2147483647 w 294"/>
              <a:gd name="T11" fmla="*/ 2147483647 h 294"/>
              <a:gd name="T12" fmla="*/ 2147483647 w 294"/>
              <a:gd name="T13" fmla="*/ 2147483647 h 294"/>
              <a:gd name="T14" fmla="*/ 2147483647 w 294"/>
              <a:gd name="T15" fmla="*/ 2147483647 h 294"/>
              <a:gd name="T16" fmla="*/ 2147483647 w 294"/>
              <a:gd name="T17" fmla="*/ 2147483647 h 294"/>
              <a:gd name="T18" fmla="*/ 2147483647 w 294"/>
              <a:gd name="T19" fmla="*/ 2147483647 h 294"/>
              <a:gd name="T20" fmla="*/ 2147483647 w 294"/>
              <a:gd name="T21" fmla="*/ 2147483647 h 294"/>
              <a:gd name="T22" fmla="*/ 2147483647 w 294"/>
              <a:gd name="T23" fmla="*/ 2147483647 h 294"/>
              <a:gd name="T24" fmla="*/ 2147483647 w 294"/>
              <a:gd name="T25" fmla="*/ 2147483647 h 294"/>
              <a:gd name="T26" fmla="*/ 2147483647 w 294"/>
              <a:gd name="T27" fmla="*/ 2147483647 h 294"/>
              <a:gd name="T28" fmla="*/ 2147483647 w 294"/>
              <a:gd name="T29" fmla="*/ 2147483647 h 294"/>
              <a:gd name="T30" fmla="*/ 2147483647 w 294"/>
              <a:gd name="T31" fmla="*/ 2147483647 h 294"/>
              <a:gd name="T32" fmla="*/ 2147483647 w 294"/>
              <a:gd name="T33" fmla="*/ 2147483647 h 294"/>
              <a:gd name="T34" fmla="*/ 2147483647 w 294"/>
              <a:gd name="T35" fmla="*/ 2147483647 h 294"/>
              <a:gd name="T36" fmla="*/ 2147483647 w 294"/>
              <a:gd name="T37" fmla="*/ 2147483647 h 294"/>
              <a:gd name="T38" fmla="*/ 2147483647 w 294"/>
              <a:gd name="T39" fmla="*/ 2147483647 h 294"/>
              <a:gd name="T40" fmla="*/ 2147483647 w 294"/>
              <a:gd name="T41" fmla="*/ 2147483647 h 294"/>
              <a:gd name="T42" fmla="*/ 2147483647 w 294"/>
              <a:gd name="T43" fmla="*/ 2147483647 h 294"/>
              <a:gd name="T44" fmla="*/ 2147483647 w 294"/>
              <a:gd name="T45" fmla="*/ 2147483647 h 294"/>
              <a:gd name="T46" fmla="*/ 2147483647 w 294"/>
              <a:gd name="T47" fmla="*/ 2147483647 h 294"/>
              <a:gd name="T48" fmla="*/ 2147483647 w 294"/>
              <a:gd name="T49" fmla="*/ 2147483647 h 294"/>
              <a:gd name="T50" fmla="*/ 2147483647 w 294"/>
              <a:gd name="T51" fmla="*/ 2147483647 h 294"/>
              <a:gd name="T52" fmla="*/ 2147483647 w 294"/>
              <a:gd name="T53" fmla="*/ 2147483647 h 294"/>
              <a:gd name="T54" fmla="*/ 2147483647 w 294"/>
              <a:gd name="T55" fmla="*/ 2147483647 h 294"/>
              <a:gd name="T56" fmla="*/ 0 w 294"/>
              <a:gd name="T57" fmla="*/ 2147483647 h 294"/>
              <a:gd name="T58" fmla="*/ 2147483647 w 294"/>
              <a:gd name="T59" fmla="*/ 2147483647 h 294"/>
              <a:gd name="T60" fmla="*/ 2147483647 w 294"/>
              <a:gd name="T61" fmla="*/ 2147483647 h 294"/>
              <a:gd name="T62" fmla="*/ 2147483647 w 294"/>
              <a:gd name="T63" fmla="*/ 2147483647 h 294"/>
              <a:gd name="T64" fmla="*/ 2147483647 w 294"/>
              <a:gd name="T65" fmla="*/ 2147483647 h 294"/>
              <a:gd name="T66" fmla="*/ 2147483647 w 294"/>
              <a:gd name="T67" fmla="*/ 2147483647 h 294"/>
              <a:gd name="T68" fmla="*/ 2147483647 w 294"/>
              <a:gd name="T69" fmla="*/ 2147483647 h 294"/>
              <a:gd name="T70" fmla="*/ 2147483647 w 294"/>
              <a:gd name="T71" fmla="*/ 2147483647 h 294"/>
              <a:gd name="T72" fmla="*/ 2147483647 w 294"/>
              <a:gd name="T73" fmla="*/ 2147483647 h 294"/>
              <a:gd name="T74" fmla="*/ 2147483647 w 294"/>
              <a:gd name="T75" fmla="*/ 2147483647 h 294"/>
              <a:gd name="T76" fmla="*/ 2147483647 w 294"/>
              <a:gd name="T77" fmla="*/ 2147483647 h 294"/>
              <a:gd name="T78" fmla="*/ 2147483647 w 294"/>
              <a:gd name="T79" fmla="*/ 2147483647 h 294"/>
              <a:gd name="T80" fmla="*/ 2147483647 w 294"/>
              <a:gd name="T81" fmla="*/ 2147483647 h 294"/>
              <a:gd name="T82" fmla="*/ 2147483647 w 294"/>
              <a:gd name="T83" fmla="*/ 2147483647 h 294"/>
              <a:gd name="T84" fmla="*/ 2147483647 w 294"/>
              <a:gd name="T85" fmla="*/ 0 h 294"/>
              <a:gd name="T86" fmla="*/ 2147483647 w 294"/>
              <a:gd name="T87" fmla="*/ 2147483647 h 294"/>
              <a:gd name="T88" fmla="*/ 2147483647 w 294"/>
              <a:gd name="T89" fmla="*/ 2147483647 h 294"/>
              <a:gd name="T90" fmla="*/ 2147483647 w 294"/>
              <a:gd name="T91" fmla="*/ 2147483647 h 294"/>
              <a:gd name="T92" fmla="*/ 2147483647 w 294"/>
              <a:gd name="T93" fmla="*/ 2147483647 h 294"/>
              <a:gd name="T94" fmla="*/ 2147483647 w 294"/>
              <a:gd name="T95" fmla="*/ 2147483647 h 294"/>
              <a:gd name="T96" fmla="*/ 2147483647 w 294"/>
              <a:gd name="T97" fmla="*/ 2147483647 h 294"/>
              <a:gd name="T98" fmla="*/ 2147483647 w 294"/>
              <a:gd name="T99" fmla="*/ 2147483647 h 294"/>
              <a:gd name="T100" fmla="*/ 2147483647 w 294"/>
              <a:gd name="T101" fmla="*/ 2147483647 h 294"/>
              <a:gd name="T102" fmla="*/ 2147483647 w 294"/>
              <a:gd name="T103" fmla="*/ 2147483647 h 294"/>
              <a:gd name="T104" fmla="*/ 2147483647 w 294"/>
              <a:gd name="T105" fmla="*/ 2147483647 h 294"/>
              <a:gd name="T106" fmla="*/ 2147483647 w 294"/>
              <a:gd name="T107" fmla="*/ 2147483647 h 294"/>
              <a:gd name="T108" fmla="*/ 2147483647 w 294"/>
              <a:gd name="T109" fmla="*/ 2147483647 h 294"/>
              <a:gd name="T110" fmla="*/ 2147483647 w 294"/>
              <a:gd name="T111" fmla="*/ 2147483647 h 294"/>
              <a:gd name="T112" fmla="*/ 2147483647 w 294"/>
              <a:gd name="T113" fmla="*/ 2147483647 h 2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4"/>
              <a:gd name="T172" fmla="*/ 0 h 294"/>
              <a:gd name="T173" fmla="*/ 294 w 294"/>
              <a:gd name="T174" fmla="*/ 294 h 2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4" h="294">
                <a:moveTo>
                  <a:pt x="294" y="147"/>
                </a:moveTo>
                <a:lnTo>
                  <a:pt x="293" y="162"/>
                </a:lnTo>
                <a:lnTo>
                  <a:pt x="291" y="177"/>
                </a:lnTo>
                <a:lnTo>
                  <a:pt x="288" y="191"/>
                </a:lnTo>
                <a:lnTo>
                  <a:pt x="282" y="204"/>
                </a:lnTo>
                <a:lnTo>
                  <a:pt x="276" y="217"/>
                </a:lnTo>
                <a:lnTo>
                  <a:pt x="269" y="229"/>
                </a:lnTo>
                <a:lnTo>
                  <a:pt x="251" y="251"/>
                </a:lnTo>
                <a:lnTo>
                  <a:pt x="229" y="268"/>
                </a:lnTo>
                <a:lnTo>
                  <a:pt x="217" y="276"/>
                </a:lnTo>
                <a:lnTo>
                  <a:pt x="204" y="282"/>
                </a:lnTo>
                <a:lnTo>
                  <a:pt x="191" y="288"/>
                </a:lnTo>
                <a:lnTo>
                  <a:pt x="177" y="291"/>
                </a:lnTo>
                <a:lnTo>
                  <a:pt x="163" y="292"/>
                </a:lnTo>
                <a:lnTo>
                  <a:pt x="147" y="294"/>
                </a:lnTo>
                <a:lnTo>
                  <a:pt x="133" y="292"/>
                </a:lnTo>
                <a:lnTo>
                  <a:pt x="117" y="291"/>
                </a:lnTo>
                <a:lnTo>
                  <a:pt x="104" y="288"/>
                </a:lnTo>
                <a:lnTo>
                  <a:pt x="90" y="282"/>
                </a:lnTo>
                <a:lnTo>
                  <a:pt x="77" y="276"/>
                </a:lnTo>
                <a:lnTo>
                  <a:pt x="65" y="268"/>
                </a:lnTo>
                <a:lnTo>
                  <a:pt x="43" y="251"/>
                </a:lnTo>
                <a:lnTo>
                  <a:pt x="25" y="229"/>
                </a:lnTo>
                <a:lnTo>
                  <a:pt x="18" y="217"/>
                </a:lnTo>
                <a:lnTo>
                  <a:pt x="12" y="204"/>
                </a:lnTo>
                <a:lnTo>
                  <a:pt x="8" y="191"/>
                </a:lnTo>
                <a:lnTo>
                  <a:pt x="4" y="177"/>
                </a:lnTo>
                <a:lnTo>
                  <a:pt x="2" y="162"/>
                </a:lnTo>
                <a:lnTo>
                  <a:pt x="0" y="147"/>
                </a:lnTo>
                <a:lnTo>
                  <a:pt x="2" y="132"/>
                </a:lnTo>
                <a:lnTo>
                  <a:pt x="4" y="117"/>
                </a:lnTo>
                <a:lnTo>
                  <a:pt x="8" y="104"/>
                </a:lnTo>
                <a:lnTo>
                  <a:pt x="12" y="90"/>
                </a:lnTo>
                <a:lnTo>
                  <a:pt x="18" y="76"/>
                </a:lnTo>
                <a:lnTo>
                  <a:pt x="25" y="64"/>
                </a:lnTo>
                <a:lnTo>
                  <a:pt x="43" y="43"/>
                </a:lnTo>
                <a:lnTo>
                  <a:pt x="65" y="25"/>
                </a:lnTo>
                <a:lnTo>
                  <a:pt x="77" y="18"/>
                </a:lnTo>
                <a:lnTo>
                  <a:pt x="90" y="12"/>
                </a:lnTo>
                <a:lnTo>
                  <a:pt x="104" y="7"/>
                </a:lnTo>
                <a:lnTo>
                  <a:pt x="117" y="4"/>
                </a:lnTo>
                <a:lnTo>
                  <a:pt x="133" y="1"/>
                </a:lnTo>
                <a:lnTo>
                  <a:pt x="147" y="0"/>
                </a:lnTo>
                <a:lnTo>
                  <a:pt x="163" y="1"/>
                </a:lnTo>
                <a:lnTo>
                  <a:pt x="177" y="4"/>
                </a:lnTo>
                <a:lnTo>
                  <a:pt x="191" y="7"/>
                </a:lnTo>
                <a:lnTo>
                  <a:pt x="204" y="12"/>
                </a:lnTo>
                <a:lnTo>
                  <a:pt x="217" y="18"/>
                </a:lnTo>
                <a:lnTo>
                  <a:pt x="229" y="25"/>
                </a:lnTo>
                <a:lnTo>
                  <a:pt x="251" y="43"/>
                </a:lnTo>
                <a:lnTo>
                  <a:pt x="269" y="64"/>
                </a:lnTo>
                <a:lnTo>
                  <a:pt x="276" y="76"/>
                </a:lnTo>
                <a:lnTo>
                  <a:pt x="282" y="90"/>
                </a:lnTo>
                <a:lnTo>
                  <a:pt x="288" y="104"/>
                </a:lnTo>
                <a:lnTo>
                  <a:pt x="291" y="117"/>
                </a:lnTo>
                <a:lnTo>
                  <a:pt x="293" y="132"/>
                </a:lnTo>
                <a:lnTo>
                  <a:pt x="294" y="14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56" name="Rectangle 342"/>
          <p:cNvSpPr>
            <a:spLocks noChangeArrowheads="1"/>
          </p:cNvSpPr>
          <p:nvPr/>
        </p:nvSpPr>
        <p:spPr bwMode="auto">
          <a:xfrm>
            <a:off x="7306469" y="3439796"/>
            <a:ext cx="98425" cy="98425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57" name="Rectangle 344"/>
          <p:cNvSpPr>
            <a:spLocks noChangeArrowheads="1"/>
          </p:cNvSpPr>
          <p:nvPr/>
        </p:nvSpPr>
        <p:spPr bwMode="auto">
          <a:xfrm>
            <a:off x="6688932" y="3439796"/>
            <a:ext cx="98425" cy="98425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58" name="Rectangle 345"/>
          <p:cNvSpPr>
            <a:spLocks noChangeArrowheads="1"/>
          </p:cNvSpPr>
          <p:nvPr/>
        </p:nvSpPr>
        <p:spPr bwMode="auto">
          <a:xfrm>
            <a:off x="6136481" y="3439796"/>
            <a:ext cx="100012" cy="98425"/>
          </a:xfrm>
          <a:prstGeom prst="rect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59" name="Text Box 523"/>
          <p:cNvSpPr txBox="1">
            <a:spLocks noChangeArrowheads="1"/>
          </p:cNvSpPr>
          <p:nvPr/>
        </p:nvSpPr>
        <p:spPr bwMode="auto">
          <a:xfrm>
            <a:off x="4898232" y="3103245"/>
            <a:ext cx="66556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900" b="1" dirty="0">
                <a:solidFill>
                  <a:srgbClr val="000000"/>
                </a:solidFill>
                <a:latin typeface="Arial" charset="0"/>
              </a:rPr>
              <a:t>Family A</a:t>
            </a:r>
          </a:p>
        </p:txBody>
      </p:sp>
      <p:sp>
        <p:nvSpPr>
          <p:cNvPr id="57460" name="Line 894"/>
          <p:cNvSpPr>
            <a:spLocks noChangeShapeType="1"/>
          </p:cNvSpPr>
          <p:nvPr/>
        </p:nvSpPr>
        <p:spPr bwMode="auto">
          <a:xfrm>
            <a:off x="5071268" y="3382645"/>
            <a:ext cx="0" cy="61912"/>
          </a:xfrm>
          <a:prstGeom prst="line">
            <a:avLst/>
          </a:prstGeom>
          <a:noFill/>
          <a:ln w="3175">
            <a:solidFill>
              <a:srgbClr val="7F7F7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61" name="Freeform 895"/>
          <p:cNvSpPr>
            <a:spLocks/>
          </p:cNvSpPr>
          <p:nvPr/>
        </p:nvSpPr>
        <p:spPr bwMode="auto">
          <a:xfrm>
            <a:off x="5022056" y="3444558"/>
            <a:ext cx="100012" cy="100013"/>
          </a:xfrm>
          <a:custGeom>
            <a:avLst/>
            <a:gdLst>
              <a:gd name="T0" fmla="*/ 2147483647 w 294"/>
              <a:gd name="T1" fmla="*/ 2147483647 h 294"/>
              <a:gd name="T2" fmla="*/ 2147483647 w 294"/>
              <a:gd name="T3" fmla="*/ 2147483647 h 294"/>
              <a:gd name="T4" fmla="*/ 2147483647 w 294"/>
              <a:gd name="T5" fmla="*/ 2147483647 h 294"/>
              <a:gd name="T6" fmla="*/ 2147483647 w 294"/>
              <a:gd name="T7" fmla="*/ 2147483647 h 294"/>
              <a:gd name="T8" fmla="*/ 2147483647 w 294"/>
              <a:gd name="T9" fmla="*/ 2147483647 h 294"/>
              <a:gd name="T10" fmla="*/ 2147483647 w 294"/>
              <a:gd name="T11" fmla="*/ 2147483647 h 294"/>
              <a:gd name="T12" fmla="*/ 2147483647 w 294"/>
              <a:gd name="T13" fmla="*/ 2147483647 h 294"/>
              <a:gd name="T14" fmla="*/ 2147483647 w 294"/>
              <a:gd name="T15" fmla="*/ 2147483647 h 294"/>
              <a:gd name="T16" fmla="*/ 2147483647 w 294"/>
              <a:gd name="T17" fmla="*/ 2147483647 h 294"/>
              <a:gd name="T18" fmla="*/ 2147483647 w 294"/>
              <a:gd name="T19" fmla="*/ 2147483647 h 294"/>
              <a:gd name="T20" fmla="*/ 2147483647 w 294"/>
              <a:gd name="T21" fmla="*/ 2147483647 h 294"/>
              <a:gd name="T22" fmla="*/ 2147483647 w 294"/>
              <a:gd name="T23" fmla="*/ 2147483647 h 294"/>
              <a:gd name="T24" fmla="*/ 2147483647 w 294"/>
              <a:gd name="T25" fmla="*/ 2147483647 h 294"/>
              <a:gd name="T26" fmla="*/ 2147483647 w 294"/>
              <a:gd name="T27" fmla="*/ 2147483647 h 294"/>
              <a:gd name="T28" fmla="*/ 2147483647 w 294"/>
              <a:gd name="T29" fmla="*/ 2147483647 h 294"/>
              <a:gd name="T30" fmla="*/ 2147483647 w 294"/>
              <a:gd name="T31" fmla="*/ 2147483647 h 294"/>
              <a:gd name="T32" fmla="*/ 2147483647 w 294"/>
              <a:gd name="T33" fmla="*/ 2147483647 h 294"/>
              <a:gd name="T34" fmla="*/ 2147483647 w 294"/>
              <a:gd name="T35" fmla="*/ 2147483647 h 294"/>
              <a:gd name="T36" fmla="*/ 2147483647 w 294"/>
              <a:gd name="T37" fmla="*/ 2147483647 h 294"/>
              <a:gd name="T38" fmla="*/ 2147483647 w 294"/>
              <a:gd name="T39" fmla="*/ 2147483647 h 294"/>
              <a:gd name="T40" fmla="*/ 2147483647 w 294"/>
              <a:gd name="T41" fmla="*/ 2147483647 h 294"/>
              <a:gd name="T42" fmla="*/ 2147483647 w 294"/>
              <a:gd name="T43" fmla="*/ 2147483647 h 294"/>
              <a:gd name="T44" fmla="*/ 2147483647 w 294"/>
              <a:gd name="T45" fmla="*/ 2147483647 h 294"/>
              <a:gd name="T46" fmla="*/ 2147483647 w 294"/>
              <a:gd name="T47" fmla="*/ 2147483647 h 294"/>
              <a:gd name="T48" fmla="*/ 2147483647 w 294"/>
              <a:gd name="T49" fmla="*/ 2147483647 h 294"/>
              <a:gd name="T50" fmla="*/ 2147483647 w 294"/>
              <a:gd name="T51" fmla="*/ 2147483647 h 294"/>
              <a:gd name="T52" fmla="*/ 2147483647 w 294"/>
              <a:gd name="T53" fmla="*/ 2147483647 h 294"/>
              <a:gd name="T54" fmla="*/ 2147483647 w 294"/>
              <a:gd name="T55" fmla="*/ 2147483647 h 294"/>
              <a:gd name="T56" fmla="*/ 0 w 294"/>
              <a:gd name="T57" fmla="*/ 2147483647 h 294"/>
              <a:gd name="T58" fmla="*/ 2147483647 w 294"/>
              <a:gd name="T59" fmla="*/ 2147483647 h 294"/>
              <a:gd name="T60" fmla="*/ 2147483647 w 294"/>
              <a:gd name="T61" fmla="*/ 2147483647 h 294"/>
              <a:gd name="T62" fmla="*/ 2147483647 w 294"/>
              <a:gd name="T63" fmla="*/ 2147483647 h 294"/>
              <a:gd name="T64" fmla="*/ 2147483647 w 294"/>
              <a:gd name="T65" fmla="*/ 2147483647 h 294"/>
              <a:gd name="T66" fmla="*/ 2147483647 w 294"/>
              <a:gd name="T67" fmla="*/ 2147483647 h 294"/>
              <a:gd name="T68" fmla="*/ 2147483647 w 294"/>
              <a:gd name="T69" fmla="*/ 2147483647 h 294"/>
              <a:gd name="T70" fmla="*/ 2147483647 w 294"/>
              <a:gd name="T71" fmla="*/ 2147483647 h 294"/>
              <a:gd name="T72" fmla="*/ 2147483647 w 294"/>
              <a:gd name="T73" fmla="*/ 2147483647 h 294"/>
              <a:gd name="T74" fmla="*/ 2147483647 w 294"/>
              <a:gd name="T75" fmla="*/ 2147483647 h 294"/>
              <a:gd name="T76" fmla="*/ 2147483647 w 294"/>
              <a:gd name="T77" fmla="*/ 2147483647 h 294"/>
              <a:gd name="T78" fmla="*/ 2147483647 w 294"/>
              <a:gd name="T79" fmla="*/ 2147483647 h 294"/>
              <a:gd name="T80" fmla="*/ 2147483647 w 294"/>
              <a:gd name="T81" fmla="*/ 2147483647 h 294"/>
              <a:gd name="T82" fmla="*/ 2147483647 w 294"/>
              <a:gd name="T83" fmla="*/ 2147483647 h 294"/>
              <a:gd name="T84" fmla="*/ 2147483647 w 294"/>
              <a:gd name="T85" fmla="*/ 0 h 294"/>
              <a:gd name="T86" fmla="*/ 2147483647 w 294"/>
              <a:gd name="T87" fmla="*/ 2147483647 h 294"/>
              <a:gd name="T88" fmla="*/ 2147483647 w 294"/>
              <a:gd name="T89" fmla="*/ 2147483647 h 294"/>
              <a:gd name="T90" fmla="*/ 2147483647 w 294"/>
              <a:gd name="T91" fmla="*/ 2147483647 h 294"/>
              <a:gd name="T92" fmla="*/ 2147483647 w 294"/>
              <a:gd name="T93" fmla="*/ 2147483647 h 294"/>
              <a:gd name="T94" fmla="*/ 2147483647 w 294"/>
              <a:gd name="T95" fmla="*/ 2147483647 h 294"/>
              <a:gd name="T96" fmla="*/ 2147483647 w 294"/>
              <a:gd name="T97" fmla="*/ 2147483647 h 294"/>
              <a:gd name="T98" fmla="*/ 2147483647 w 294"/>
              <a:gd name="T99" fmla="*/ 2147483647 h 294"/>
              <a:gd name="T100" fmla="*/ 2147483647 w 294"/>
              <a:gd name="T101" fmla="*/ 2147483647 h 294"/>
              <a:gd name="T102" fmla="*/ 2147483647 w 294"/>
              <a:gd name="T103" fmla="*/ 2147483647 h 294"/>
              <a:gd name="T104" fmla="*/ 2147483647 w 294"/>
              <a:gd name="T105" fmla="*/ 2147483647 h 294"/>
              <a:gd name="T106" fmla="*/ 2147483647 w 294"/>
              <a:gd name="T107" fmla="*/ 2147483647 h 294"/>
              <a:gd name="T108" fmla="*/ 2147483647 w 294"/>
              <a:gd name="T109" fmla="*/ 2147483647 h 294"/>
              <a:gd name="T110" fmla="*/ 2147483647 w 294"/>
              <a:gd name="T111" fmla="*/ 2147483647 h 294"/>
              <a:gd name="T112" fmla="*/ 2147483647 w 294"/>
              <a:gd name="T113" fmla="*/ 2147483647 h 2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4"/>
              <a:gd name="T172" fmla="*/ 0 h 294"/>
              <a:gd name="T173" fmla="*/ 294 w 294"/>
              <a:gd name="T174" fmla="*/ 294 h 2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4" h="294">
                <a:moveTo>
                  <a:pt x="294" y="147"/>
                </a:moveTo>
                <a:lnTo>
                  <a:pt x="293" y="162"/>
                </a:lnTo>
                <a:lnTo>
                  <a:pt x="291" y="177"/>
                </a:lnTo>
                <a:lnTo>
                  <a:pt x="288" y="191"/>
                </a:lnTo>
                <a:lnTo>
                  <a:pt x="282" y="204"/>
                </a:lnTo>
                <a:lnTo>
                  <a:pt x="276" y="217"/>
                </a:lnTo>
                <a:lnTo>
                  <a:pt x="269" y="229"/>
                </a:lnTo>
                <a:lnTo>
                  <a:pt x="251" y="251"/>
                </a:lnTo>
                <a:lnTo>
                  <a:pt x="229" y="268"/>
                </a:lnTo>
                <a:lnTo>
                  <a:pt x="217" y="276"/>
                </a:lnTo>
                <a:lnTo>
                  <a:pt x="204" y="282"/>
                </a:lnTo>
                <a:lnTo>
                  <a:pt x="191" y="288"/>
                </a:lnTo>
                <a:lnTo>
                  <a:pt x="177" y="291"/>
                </a:lnTo>
                <a:lnTo>
                  <a:pt x="163" y="292"/>
                </a:lnTo>
                <a:lnTo>
                  <a:pt x="147" y="294"/>
                </a:lnTo>
                <a:lnTo>
                  <a:pt x="133" y="292"/>
                </a:lnTo>
                <a:lnTo>
                  <a:pt x="117" y="291"/>
                </a:lnTo>
                <a:lnTo>
                  <a:pt x="104" y="288"/>
                </a:lnTo>
                <a:lnTo>
                  <a:pt x="90" y="282"/>
                </a:lnTo>
                <a:lnTo>
                  <a:pt x="77" y="276"/>
                </a:lnTo>
                <a:lnTo>
                  <a:pt x="65" y="268"/>
                </a:lnTo>
                <a:lnTo>
                  <a:pt x="43" y="251"/>
                </a:lnTo>
                <a:lnTo>
                  <a:pt x="25" y="229"/>
                </a:lnTo>
                <a:lnTo>
                  <a:pt x="18" y="217"/>
                </a:lnTo>
                <a:lnTo>
                  <a:pt x="12" y="204"/>
                </a:lnTo>
                <a:lnTo>
                  <a:pt x="8" y="191"/>
                </a:lnTo>
                <a:lnTo>
                  <a:pt x="4" y="177"/>
                </a:lnTo>
                <a:lnTo>
                  <a:pt x="2" y="162"/>
                </a:lnTo>
                <a:lnTo>
                  <a:pt x="0" y="147"/>
                </a:lnTo>
                <a:lnTo>
                  <a:pt x="2" y="132"/>
                </a:lnTo>
                <a:lnTo>
                  <a:pt x="4" y="117"/>
                </a:lnTo>
                <a:lnTo>
                  <a:pt x="8" y="104"/>
                </a:lnTo>
                <a:lnTo>
                  <a:pt x="12" y="90"/>
                </a:lnTo>
                <a:lnTo>
                  <a:pt x="18" y="76"/>
                </a:lnTo>
                <a:lnTo>
                  <a:pt x="25" y="64"/>
                </a:lnTo>
                <a:lnTo>
                  <a:pt x="43" y="43"/>
                </a:lnTo>
                <a:lnTo>
                  <a:pt x="65" y="25"/>
                </a:lnTo>
                <a:lnTo>
                  <a:pt x="77" y="18"/>
                </a:lnTo>
                <a:lnTo>
                  <a:pt x="90" y="12"/>
                </a:lnTo>
                <a:lnTo>
                  <a:pt x="104" y="7"/>
                </a:lnTo>
                <a:lnTo>
                  <a:pt x="117" y="4"/>
                </a:lnTo>
                <a:lnTo>
                  <a:pt x="133" y="1"/>
                </a:lnTo>
                <a:lnTo>
                  <a:pt x="147" y="0"/>
                </a:lnTo>
                <a:lnTo>
                  <a:pt x="163" y="1"/>
                </a:lnTo>
                <a:lnTo>
                  <a:pt x="177" y="4"/>
                </a:lnTo>
                <a:lnTo>
                  <a:pt x="191" y="7"/>
                </a:lnTo>
                <a:lnTo>
                  <a:pt x="204" y="12"/>
                </a:lnTo>
                <a:lnTo>
                  <a:pt x="217" y="18"/>
                </a:lnTo>
                <a:lnTo>
                  <a:pt x="229" y="25"/>
                </a:lnTo>
                <a:lnTo>
                  <a:pt x="251" y="43"/>
                </a:lnTo>
                <a:lnTo>
                  <a:pt x="269" y="64"/>
                </a:lnTo>
                <a:lnTo>
                  <a:pt x="276" y="76"/>
                </a:lnTo>
                <a:lnTo>
                  <a:pt x="282" y="90"/>
                </a:lnTo>
                <a:lnTo>
                  <a:pt x="288" y="104"/>
                </a:lnTo>
                <a:lnTo>
                  <a:pt x="291" y="117"/>
                </a:lnTo>
                <a:lnTo>
                  <a:pt x="293" y="132"/>
                </a:lnTo>
                <a:lnTo>
                  <a:pt x="294" y="14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462" name="Text Box 192"/>
          <p:cNvSpPr txBox="1">
            <a:spLocks noChangeArrowheads="1"/>
          </p:cNvSpPr>
          <p:nvPr/>
        </p:nvSpPr>
        <p:spPr bwMode="auto">
          <a:xfrm>
            <a:off x="600074" y="1312545"/>
            <a:ext cx="1473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b="1" dirty="0">
                <a:solidFill>
                  <a:srgbClr val="000000"/>
                </a:solidFill>
                <a:latin typeface="Arial" charset="0"/>
              </a:rPr>
              <a:t>prolactinoma</a:t>
            </a:r>
          </a:p>
        </p:txBody>
      </p:sp>
      <p:sp>
        <p:nvSpPr>
          <p:cNvPr id="57463" name="Text Box 193"/>
          <p:cNvSpPr txBox="1">
            <a:spLocks noChangeArrowheads="1"/>
          </p:cNvSpPr>
          <p:nvPr/>
        </p:nvSpPr>
        <p:spPr bwMode="auto">
          <a:xfrm>
            <a:off x="600074" y="1087120"/>
            <a:ext cx="13244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b="1" dirty="0">
                <a:solidFill>
                  <a:srgbClr val="000000"/>
                </a:solidFill>
                <a:latin typeface="Arial" charset="0"/>
              </a:rPr>
              <a:t>acromegaly</a:t>
            </a:r>
          </a:p>
        </p:txBody>
      </p:sp>
      <p:sp>
        <p:nvSpPr>
          <p:cNvPr id="57464" name="Text Box 194"/>
          <p:cNvSpPr txBox="1">
            <a:spLocks noChangeArrowheads="1"/>
          </p:cNvSpPr>
          <p:nvPr/>
        </p:nvSpPr>
        <p:spPr bwMode="auto">
          <a:xfrm>
            <a:off x="600075" y="863283"/>
            <a:ext cx="11544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b="1" dirty="0">
                <a:solidFill>
                  <a:srgbClr val="000000"/>
                </a:solidFill>
                <a:latin typeface="Arial" charset="0"/>
              </a:rPr>
              <a:t>gigantism</a:t>
            </a:r>
          </a:p>
        </p:txBody>
      </p:sp>
      <p:sp>
        <p:nvSpPr>
          <p:cNvPr id="57465" name="Text Box 194"/>
          <p:cNvSpPr txBox="1">
            <a:spLocks noChangeArrowheads="1"/>
          </p:cNvSpPr>
          <p:nvPr/>
        </p:nvSpPr>
        <p:spPr bwMode="auto">
          <a:xfrm>
            <a:off x="600075" y="1536383"/>
            <a:ext cx="8242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b="1" dirty="0">
                <a:solidFill>
                  <a:srgbClr val="000000"/>
                </a:solidFill>
                <a:latin typeface="Arial" charset="0"/>
              </a:rPr>
              <a:t>carrier</a:t>
            </a:r>
          </a:p>
        </p:txBody>
      </p:sp>
      <p:sp>
        <p:nvSpPr>
          <p:cNvPr id="57466" name="Rectangle 28"/>
          <p:cNvSpPr>
            <a:spLocks noChangeArrowheads="1"/>
          </p:cNvSpPr>
          <p:nvPr/>
        </p:nvSpPr>
        <p:spPr bwMode="auto">
          <a:xfrm>
            <a:off x="288924" y="1630046"/>
            <a:ext cx="171450" cy="169863"/>
          </a:xfrm>
          <a:prstGeom prst="rect">
            <a:avLst/>
          </a:prstGeom>
          <a:solidFill>
            <a:srgbClr val="FFC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67" name="Rectangle 28"/>
          <p:cNvSpPr>
            <a:spLocks noChangeArrowheads="1"/>
          </p:cNvSpPr>
          <p:nvPr/>
        </p:nvSpPr>
        <p:spPr bwMode="auto">
          <a:xfrm>
            <a:off x="288924" y="1174434"/>
            <a:ext cx="171450" cy="168275"/>
          </a:xfrm>
          <a:prstGeom prst="rect">
            <a:avLst/>
          </a:prstGeom>
          <a:solidFill>
            <a:srgbClr val="B2B2B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68" name="Rectangle 28"/>
          <p:cNvSpPr>
            <a:spLocks noChangeArrowheads="1"/>
          </p:cNvSpPr>
          <p:nvPr/>
        </p:nvSpPr>
        <p:spPr bwMode="auto">
          <a:xfrm>
            <a:off x="288925" y="1403033"/>
            <a:ext cx="169863" cy="169862"/>
          </a:xfrm>
          <a:prstGeom prst="rect">
            <a:avLst/>
          </a:prstGeom>
          <a:solidFill>
            <a:srgbClr val="FF0000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69" name="Rectangle 28"/>
          <p:cNvSpPr>
            <a:spLocks noChangeArrowheads="1"/>
          </p:cNvSpPr>
          <p:nvPr/>
        </p:nvSpPr>
        <p:spPr bwMode="auto">
          <a:xfrm>
            <a:off x="288924" y="947421"/>
            <a:ext cx="171450" cy="168275"/>
          </a:xfrm>
          <a:prstGeom prst="rect">
            <a:avLst/>
          </a:prstGeom>
          <a:solidFill>
            <a:schemeClr val="tx1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70" name="Rectangle 28"/>
          <p:cNvSpPr>
            <a:spLocks noChangeArrowheads="1"/>
          </p:cNvSpPr>
          <p:nvPr/>
        </p:nvSpPr>
        <p:spPr bwMode="auto">
          <a:xfrm>
            <a:off x="288924" y="1860233"/>
            <a:ext cx="171450" cy="169862"/>
          </a:xfrm>
          <a:prstGeom prst="rect">
            <a:avLst/>
          </a:prstGeom>
          <a:noFill/>
          <a:ln w="11113" algn="ctr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71" name="Text Box 194"/>
          <p:cNvSpPr txBox="1">
            <a:spLocks noChangeArrowheads="1"/>
          </p:cNvSpPr>
          <p:nvPr/>
        </p:nvSpPr>
        <p:spPr bwMode="auto">
          <a:xfrm>
            <a:off x="608013" y="1760220"/>
            <a:ext cx="19207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b="1" dirty="0">
                <a:solidFill>
                  <a:srgbClr val="000000"/>
                </a:solidFill>
                <a:latin typeface="Arial" charset="0"/>
              </a:rPr>
              <a:t>tested, not carrier</a:t>
            </a:r>
          </a:p>
        </p:txBody>
      </p:sp>
      <p:sp>
        <p:nvSpPr>
          <p:cNvPr id="57472" name="Rectangle 28"/>
          <p:cNvSpPr>
            <a:spLocks noChangeArrowheads="1"/>
          </p:cNvSpPr>
          <p:nvPr/>
        </p:nvSpPr>
        <p:spPr bwMode="auto">
          <a:xfrm>
            <a:off x="293687" y="2088833"/>
            <a:ext cx="169862" cy="169862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73" name="Text Box 194"/>
          <p:cNvSpPr txBox="1">
            <a:spLocks noChangeArrowheads="1"/>
          </p:cNvSpPr>
          <p:nvPr/>
        </p:nvSpPr>
        <p:spPr bwMode="auto">
          <a:xfrm>
            <a:off x="608012" y="1982470"/>
            <a:ext cx="25699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b="1" dirty="0">
                <a:solidFill>
                  <a:srgbClr val="000000"/>
                </a:solidFill>
                <a:latin typeface="Arial" charset="0"/>
              </a:rPr>
              <a:t>carrier status not known</a:t>
            </a:r>
          </a:p>
        </p:txBody>
      </p:sp>
      <p:grpSp>
        <p:nvGrpSpPr>
          <p:cNvPr id="57474" name="Group 422"/>
          <p:cNvGrpSpPr>
            <a:grpSpLocks/>
          </p:cNvGrpSpPr>
          <p:nvPr/>
        </p:nvGrpSpPr>
        <p:grpSpPr bwMode="auto">
          <a:xfrm>
            <a:off x="722313" y="3044509"/>
            <a:ext cx="3508375" cy="1146175"/>
            <a:chOff x="757238" y="3074913"/>
            <a:chExt cx="3508375" cy="1146175"/>
          </a:xfrm>
        </p:grpSpPr>
        <p:sp>
          <p:nvSpPr>
            <p:cNvPr id="57642" name="Freeform 17"/>
            <p:cNvSpPr>
              <a:spLocks/>
            </p:cNvSpPr>
            <p:nvPr/>
          </p:nvSpPr>
          <p:spPr bwMode="auto">
            <a:xfrm>
              <a:off x="1450975" y="3724200"/>
              <a:ext cx="88900" cy="87313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3"/>
                  </a:moveTo>
                  <a:lnTo>
                    <a:pt x="284" y="158"/>
                  </a:lnTo>
                  <a:lnTo>
                    <a:pt x="283" y="171"/>
                  </a:lnTo>
                  <a:lnTo>
                    <a:pt x="279" y="185"/>
                  </a:lnTo>
                  <a:lnTo>
                    <a:pt x="274" y="198"/>
                  </a:lnTo>
                  <a:lnTo>
                    <a:pt x="268" y="211"/>
                  </a:lnTo>
                  <a:lnTo>
                    <a:pt x="261" y="222"/>
                  </a:lnTo>
                  <a:lnTo>
                    <a:pt x="244" y="243"/>
                  </a:lnTo>
                  <a:lnTo>
                    <a:pt x="223" y="261"/>
                  </a:lnTo>
                  <a:lnTo>
                    <a:pt x="211" y="268"/>
                  </a:lnTo>
                  <a:lnTo>
                    <a:pt x="198" y="273"/>
                  </a:lnTo>
                  <a:lnTo>
                    <a:pt x="186" y="279"/>
                  </a:lnTo>
                  <a:lnTo>
                    <a:pt x="172" y="283"/>
                  </a:lnTo>
                  <a:lnTo>
                    <a:pt x="158" y="284"/>
                  </a:lnTo>
                  <a:lnTo>
                    <a:pt x="143" y="285"/>
                  </a:lnTo>
                  <a:lnTo>
                    <a:pt x="129" y="284"/>
                  </a:lnTo>
                  <a:lnTo>
                    <a:pt x="114" y="283"/>
                  </a:lnTo>
                  <a:lnTo>
                    <a:pt x="101" y="279"/>
                  </a:lnTo>
                  <a:lnTo>
                    <a:pt x="87" y="273"/>
                  </a:lnTo>
                  <a:lnTo>
                    <a:pt x="75" y="268"/>
                  </a:lnTo>
                  <a:lnTo>
                    <a:pt x="63" y="261"/>
                  </a:lnTo>
                  <a:lnTo>
                    <a:pt x="42" y="243"/>
                  </a:lnTo>
                  <a:lnTo>
                    <a:pt x="25" y="222"/>
                  </a:lnTo>
                  <a:lnTo>
                    <a:pt x="18" y="211"/>
                  </a:lnTo>
                  <a:lnTo>
                    <a:pt x="12" y="198"/>
                  </a:lnTo>
                  <a:lnTo>
                    <a:pt x="7" y="185"/>
                  </a:lnTo>
                  <a:lnTo>
                    <a:pt x="4" y="171"/>
                  </a:lnTo>
                  <a:lnTo>
                    <a:pt x="2" y="158"/>
                  </a:lnTo>
                  <a:lnTo>
                    <a:pt x="0" y="143"/>
                  </a:lnTo>
                  <a:lnTo>
                    <a:pt x="2" y="129"/>
                  </a:lnTo>
                  <a:lnTo>
                    <a:pt x="4" y="114"/>
                  </a:lnTo>
                  <a:lnTo>
                    <a:pt x="7" y="101"/>
                  </a:lnTo>
                  <a:lnTo>
                    <a:pt x="12" y="87"/>
                  </a:lnTo>
                  <a:lnTo>
                    <a:pt x="18" y="74"/>
                  </a:lnTo>
                  <a:lnTo>
                    <a:pt x="25" y="63"/>
                  </a:lnTo>
                  <a:lnTo>
                    <a:pt x="42" y="42"/>
                  </a:lnTo>
                  <a:lnTo>
                    <a:pt x="63" y="24"/>
                  </a:lnTo>
                  <a:lnTo>
                    <a:pt x="75" y="17"/>
                  </a:lnTo>
                  <a:lnTo>
                    <a:pt x="87" y="12"/>
                  </a:lnTo>
                  <a:lnTo>
                    <a:pt x="101" y="7"/>
                  </a:lnTo>
                  <a:lnTo>
                    <a:pt x="114" y="4"/>
                  </a:lnTo>
                  <a:lnTo>
                    <a:pt x="129" y="1"/>
                  </a:lnTo>
                  <a:lnTo>
                    <a:pt x="143" y="0"/>
                  </a:lnTo>
                  <a:lnTo>
                    <a:pt x="158" y="1"/>
                  </a:lnTo>
                  <a:lnTo>
                    <a:pt x="172" y="4"/>
                  </a:lnTo>
                  <a:lnTo>
                    <a:pt x="186" y="7"/>
                  </a:lnTo>
                  <a:lnTo>
                    <a:pt x="198" y="12"/>
                  </a:lnTo>
                  <a:lnTo>
                    <a:pt x="211" y="17"/>
                  </a:lnTo>
                  <a:lnTo>
                    <a:pt x="223" y="24"/>
                  </a:lnTo>
                  <a:lnTo>
                    <a:pt x="244" y="42"/>
                  </a:lnTo>
                  <a:lnTo>
                    <a:pt x="261" y="63"/>
                  </a:lnTo>
                  <a:lnTo>
                    <a:pt x="268" y="74"/>
                  </a:lnTo>
                  <a:lnTo>
                    <a:pt x="274" y="87"/>
                  </a:lnTo>
                  <a:lnTo>
                    <a:pt x="279" y="101"/>
                  </a:lnTo>
                  <a:lnTo>
                    <a:pt x="283" y="114"/>
                  </a:lnTo>
                  <a:lnTo>
                    <a:pt x="284" y="129"/>
                  </a:lnTo>
                  <a:lnTo>
                    <a:pt x="285" y="14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43" name="Text Box 184"/>
            <p:cNvSpPr txBox="1">
              <a:spLocks noChangeArrowheads="1"/>
            </p:cNvSpPr>
            <p:nvPr/>
          </p:nvSpPr>
          <p:spPr bwMode="auto">
            <a:xfrm>
              <a:off x="757238" y="3074913"/>
              <a:ext cx="6655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900" b="1" dirty="0">
                  <a:solidFill>
                    <a:srgbClr val="000000"/>
                  </a:solidFill>
                  <a:latin typeface="Arial" charset="0"/>
                </a:rPr>
                <a:t>Family B</a:t>
              </a:r>
            </a:p>
          </p:txBody>
        </p:sp>
        <p:sp>
          <p:nvSpPr>
            <p:cNvPr id="57644" name="Rectangle 5"/>
            <p:cNvSpPr>
              <a:spLocks noChangeArrowheads="1"/>
            </p:cNvSpPr>
            <p:nvPr/>
          </p:nvSpPr>
          <p:spPr bwMode="auto">
            <a:xfrm>
              <a:off x="2279650" y="3106663"/>
              <a:ext cx="85725" cy="87312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45" name="Line 7"/>
            <p:cNvSpPr>
              <a:spLocks noChangeShapeType="1"/>
            </p:cNvSpPr>
            <p:nvPr/>
          </p:nvSpPr>
          <p:spPr bwMode="auto">
            <a:xfrm>
              <a:off x="2362200" y="3152700"/>
              <a:ext cx="10795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46" name="Line 8"/>
            <p:cNvSpPr>
              <a:spLocks noChangeShapeType="1"/>
            </p:cNvSpPr>
            <p:nvPr/>
          </p:nvSpPr>
          <p:spPr bwMode="auto">
            <a:xfrm>
              <a:off x="2470150" y="3152700"/>
              <a:ext cx="1111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47" name="Line 9"/>
            <p:cNvSpPr>
              <a:spLocks noChangeShapeType="1"/>
            </p:cNvSpPr>
            <p:nvPr/>
          </p:nvSpPr>
          <p:spPr bwMode="auto">
            <a:xfrm>
              <a:off x="1752600" y="3260650"/>
              <a:ext cx="0" cy="52388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48" name="Line 10"/>
            <p:cNvSpPr>
              <a:spLocks noChangeShapeType="1"/>
            </p:cNvSpPr>
            <p:nvPr/>
          </p:nvSpPr>
          <p:spPr bwMode="auto">
            <a:xfrm>
              <a:off x="1757363" y="3265413"/>
              <a:ext cx="157480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49" name="Line 11"/>
            <p:cNvSpPr>
              <a:spLocks noChangeShapeType="1"/>
            </p:cNvSpPr>
            <p:nvPr/>
          </p:nvSpPr>
          <p:spPr bwMode="auto">
            <a:xfrm>
              <a:off x="3336925" y="3260650"/>
              <a:ext cx="0" cy="52388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50" name="Line 13"/>
            <p:cNvSpPr>
              <a:spLocks noChangeShapeType="1"/>
            </p:cNvSpPr>
            <p:nvPr/>
          </p:nvSpPr>
          <p:spPr bwMode="auto">
            <a:xfrm>
              <a:off x="2470150" y="3152700"/>
              <a:ext cx="0" cy="10795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51" name="Line 15"/>
            <p:cNvSpPr>
              <a:spLocks noChangeShapeType="1"/>
            </p:cNvSpPr>
            <p:nvPr/>
          </p:nvSpPr>
          <p:spPr bwMode="auto">
            <a:xfrm>
              <a:off x="1601788" y="3355900"/>
              <a:ext cx="10636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52" name="Line 18"/>
            <p:cNvSpPr>
              <a:spLocks noChangeShapeType="1"/>
            </p:cNvSpPr>
            <p:nvPr/>
          </p:nvSpPr>
          <p:spPr bwMode="auto">
            <a:xfrm>
              <a:off x="3184525" y="3355900"/>
              <a:ext cx="10795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53" name="Line 19"/>
            <p:cNvSpPr>
              <a:spLocks noChangeShapeType="1"/>
            </p:cNvSpPr>
            <p:nvPr/>
          </p:nvSpPr>
          <p:spPr bwMode="auto">
            <a:xfrm>
              <a:off x="3184525" y="3465438"/>
              <a:ext cx="0" cy="5397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54" name="Line 20"/>
            <p:cNvSpPr>
              <a:spLocks noChangeShapeType="1"/>
            </p:cNvSpPr>
            <p:nvPr/>
          </p:nvSpPr>
          <p:spPr bwMode="auto">
            <a:xfrm>
              <a:off x="3184525" y="3355900"/>
              <a:ext cx="0" cy="109538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55" name="Rectangle 22"/>
            <p:cNvSpPr>
              <a:spLocks noChangeArrowheads="1"/>
            </p:cNvSpPr>
            <p:nvPr/>
          </p:nvSpPr>
          <p:spPr bwMode="auto">
            <a:xfrm>
              <a:off x="3138488" y="3519413"/>
              <a:ext cx="88900" cy="87312"/>
            </a:xfrm>
            <a:prstGeom prst="rect">
              <a:avLst/>
            </a:prstGeom>
            <a:solidFill>
              <a:srgbClr val="FFC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56" name="Line 23"/>
            <p:cNvSpPr>
              <a:spLocks noChangeShapeType="1"/>
            </p:cNvSpPr>
            <p:nvPr/>
          </p:nvSpPr>
          <p:spPr bwMode="auto">
            <a:xfrm>
              <a:off x="1601788" y="3463850"/>
              <a:ext cx="0" cy="5397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57" name="Line 24"/>
            <p:cNvSpPr>
              <a:spLocks noChangeShapeType="1"/>
            </p:cNvSpPr>
            <p:nvPr/>
          </p:nvSpPr>
          <p:spPr bwMode="auto">
            <a:xfrm>
              <a:off x="1601788" y="3355900"/>
              <a:ext cx="0" cy="10795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58" name="Freeform 25"/>
            <p:cNvSpPr>
              <a:spLocks/>
            </p:cNvSpPr>
            <p:nvPr/>
          </p:nvSpPr>
          <p:spPr bwMode="auto">
            <a:xfrm>
              <a:off x="1557338" y="3517825"/>
              <a:ext cx="87312" cy="88900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3"/>
                  </a:moveTo>
                  <a:lnTo>
                    <a:pt x="284" y="158"/>
                  </a:lnTo>
                  <a:lnTo>
                    <a:pt x="283" y="172"/>
                  </a:lnTo>
                  <a:lnTo>
                    <a:pt x="279" y="186"/>
                  </a:lnTo>
                  <a:lnTo>
                    <a:pt x="273" y="198"/>
                  </a:lnTo>
                  <a:lnTo>
                    <a:pt x="268" y="211"/>
                  </a:lnTo>
                  <a:lnTo>
                    <a:pt x="261" y="223"/>
                  </a:lnTo>
                  <a:lnTo>
                    <a:pt x="243" y="243"/>
                  </a:lnTo>
                  <a:lnTo>
                    <a:pt x="223" y="261"/>
                  </a:lnTo>
                  <a:lnTo>
                    <a:pt x="211" y="268"/>
                  </a:lnTo>
                  <a:lnTo>
                    <a:pt x="198" y="274"/>
                  </a:lnTo>
                  <a:lnTo>
                    <a:pt x="185" y="279"/>
                  </a:lnTo>
                  <a:lnTo>
                    <a:pt x="172" y="283"/>
                  </a:lnTo>
                  <a:lnTo>
                    <a:pt x="158" y="284"/>
                  </a:lnTo>
                  <a:lnTo>
                    <a:pt x="143" y="285"/>
                  </a:lnTo>
                  <a:lnTo>
                    <a:pt x="129" y="284"/>
                  </a:lnTo>
                  <a:lnTo>
                    <a:pt x="114" y="283"/>
                  </a:lnTo>
                  <a:lnTo>
                    <a:pt x="101" y="279"/>
                  </a:lnTo>
                  <a:lnTo>
                    <a:pt x="87" y="274"/>
                  </a:lnTo>
                  <a:lnTo>
                    <a:pt x="74" y="268"/>
                  </a:lnTo>
                  <a:lnTo>
                    <a:pt x="63" y="261"/>
                  </a:lnTo>
                  <a:lnTo>
                    <a:pt x="42" y="243"/>
                  </a:lnTo>
                  <a:lnTo>
                    <a:pt x="25" y="223"/>
                  </a:lnTo>
                  <a:lnTo>
                    <a:pt x="18" y="211"/>
                  </a:lnTo>
                  <a:lnTo>
                    <a:pt x="12" y="198"/>
                  </a:lnTo>
                  <a:lnTo>
                    <a:pt x="7" y="186"/>
                  </a:lnTo>
                  <a:lnTo>
                    <a:pt x="4" y="172"/>
                  </a:lnTo>
                  <a:lnTo>
                    <a:pt x="1" y="158"/>
                  </a:lnTo>
                  <a:lnTo>
                    <a:pt x="0" y="143"/>
                  </a:lnTo>
                  <a:lnTo>
                    <a:pt x="1" y="129"/>
                  </a:lnTo>
                  <a:lnTo>
                    <a:pt x="4" y="114"/>
                  </a:lnTo>
                  <a:lnTo>
                    <a:pt x="7" y="101"/>
                  </a:lnTo>
                  <a:lnTo>
                    <a:pt x="12" y="87"/>
                  </a:lnTo>
                  <a:lnTo>
                    <a:pt x="18" y="74"/>
                  </a:lnTo>
                  <a:lnTo>
                    <a:pt x="25" y="63"/>
                  </a:lnTo>
                  <a:lnTo>
                    <a:pt x="42" y="42"/>
                  </a:lnTo>
                  <a:lnTo>
                    <a:pt x="63" y="24"/>
                  </a:lnTo>
                  <a:lnTo>
                    <a:pt x="74" y="18"/>
                  </a:lnTo>
                  <a:lnTo>
                    <a:pt x="87" y="12"/>
                  </a:lnTo>
                  <a:lnTo>
                    <a:pt x="101" y="7"/>
                  </a:lnTo>
                  <a:lnTo>
                    <a:pt x="114" y="4"/>
                  </a:lnTo>
                  <a:lnTo>
                    <a:pt x="129" y="1"/>
                  </a:lnTo>
                  <a:lnTo>
                    <a:pt x="143" y="0"/>
                  </a:lnTo>
                  <a:lnTo>
                    <a:pt x="158" y="1"/>
                  </a:lnTo>
                  <a:lnTo>
                    <a:pt x="172" y="4"/>
                  </a:lnTo>
                  <a:lnTo>
                    <a:pt x="185" y="7"/>
                  </a:lnTo>
                  <a:lnTo>
                    <a:pt x="198" y="12"/>
                  </a:lnTo>
                  <a:lnTo>
                    <a:pt x="211" y="18"/>
                  </a:lnTo>
                  <a:lnTo>
                    <a:pt x="223" y="24"/>
                  </a:lnTo>
                  <a:lnTo>
                    <a:pt x="243" y="42"/>
                  </a:lnTo>
                  <a:lnTo>
                    <a:pt x="261" y="63"/>
                  </a:lnTo>
                  <a:lnTo>
                    <a:pt x="268" y="74"/>
                  </a:lnTo>
                  <a:lnTo>
                    <a:pt x="273" y="87"/>
                  </a:lnTo>
                  <a:lnTo>
                    <a:pt x="279" y="101"/>
                  </a:lnTo>
                  <a:lnTo>
                    <a:pt x="283" y="114"/>
                  </a:lnTo>
                  <a:lnTo>
                    <a:pt x="284" y="129"/>
                  </a:lnTo>
                  <a:lnTo>
                    <a:pt x="285" y="143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59" name="Freeform 26"/>
            <p:cNvSpPr>
              <a:spLocks/>
            </p:cNvSpPr>
            <p:nvPr/>
          </p:nvSpPr>
          <p:spPr bwMode="auto">
            <a:xfrm>
              <a:off x="1557338" y="3517825"/>
              <a:ext cx="87312" cy="88900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3"/>
                  </a:moveTo>
                  <a:lnTo>
                    <a:pt x="284" y="158"/>
                  </a:lnTo>
                  <a:lnTo>
                    <a:pt x="283" y="172"/>
                  </a:lnTo>
                  <a:lnTo>
                    <a:pt x="279" y="186"/>
                  </a:lnTo>
                  <a:lnTo>
                    <a:pt x="273" y="198"/>
                  </a:lnTo>
                  <a:lnTo>
                    <a:pt x="268" y="211"/>
                  </a:lnTo>
                  <a:lnTo>
                    <a:pt x="261" y="223"/>
                  </a:lnTo>
                  <a:lnTo>
                    <a:pt x="243" y="243"/>
                  </a:lnTo>
                  <a:lnTo>
                    <a:pt x="223" y="261"/>
                  </a:lnTo>
                  <a:lnTo>
                    <a:pt x="211" y="268"/>
                  </a:lnTo>
                  <a:lnTo>
                    <a:pt x="198" y="274"/>
                  </a:lnTo>
                  <a:lnTo>
                    <a:pt x="185" y="279"/>
                  </a:lnTo>
                  <a:lnTo>
                    <a:pt x="172" y="283"/>
                  </a:lnTo>
                  <a:lnTo>
                    <a:pt x="158" y="284"/>
                  </a:lnTo>
                  <a:lnTo>
                    <a:pt x="143" y="285"/>
                  </a:lnTo>
                  <a:lnTo>
                    <a:pt x="129" y="284"/>
                  </a:lnTo>
                  <a:lnTo>
                    <a:pt x="114" y="283"/>
                  </a:lnTo>
                  <a:lnTo>
                    <a:pt x="101" y="279"/>
                  </a:lnTo>
                  <a:lnTo>
                    <a:pt x="87" y="274"/>
                  </a:lnTo>
                  <a:lnTo>
                    <a:pt x="74" y="268"/>
                  </a:lnTo>
                  <a:lnTo>
                    <a:pt x="63" y="261"/>
                  </a:lnTo>
                  <a:lnTo>
                    <a:pt x="42" y="243"/>
                  </a:lnTo>
                  <a:lnTo>
                    <a:pt x="25" y="223"/>
                  </a:lnTo>
                  <a:lnTo>
                    <a:pt x="18" y="211"/>
                  </a:lnTo>
                  <a:lnTo>
                    <a:pt x="12" y="198"/>
                  </a:lnTo>
                  <a:lnTo>
                    <a:pt x="7" y="186"/>
                  </a:lnTo>
                  <a:lnTo>
                    <a:pt x="4" y="172"/>
                  </a:lnTo>
                  <a:lnTo>
                    <a:pt x="1" y="158"/>
                  </a:lnTo>
                  <a:lnTo>
                    <a:pt x="0" y="143"/>
                  </a:lnTo>
                  <a:lnTo>
                    <a:pt x="1" y="129"/>
                  </a:lnTo>
                  <a:lnTo>
                    <a:pt x="4" y="114"/>
                  </a:lnTo>
                  <a:lnTo>
                    <a:pt x="7" y="101"/>
                  </a:lnTo>
                  <a:lnTo>
                    <a:pt x="12" y="87"/>
                  </a:lnTo>
                  <a:lnTo>
                    <a:pt x="18" y="74"/>
                  </a:lnTo>
                  <a:lnTo>
                    <a:pt x="25" y="63"/>
                  </a:lnTo>
                  <a:lnTo>
                    <a:pt x="42" y="42"/>
                  </a:lnTo>
                  <a:lnTo>
                    <a:pt x="63" y="24"/>
                  </a:lnTo>
                  <a:lnTo>
                    <a:pt x="74" y="18"/>
                  </a:lnTo>
                  <a:lnTo>
                    <a:pt x="87" y="12"/>
                  </a:lnTo>
                  <a:lnTo>
                    <a:pt x="101" y="7"/>
                  </a:lnTo>
                  <a:lnTo>
                    <a:pt x="114" y="4"/>
                  </a:lnTo>
                  <a:lnTo>
                    <a:pt x="129" y="1"/>
                  </a:lnTo>
                  <a:lnTo>
                    <a:pt x="143" y="0"/>
                  </a:lnTo>
                  <a:lnTo>
                    <a:pt x="158" y="1"/>
                  </a:lnTo>
                  <a:lnTo>
                    <a:pt x="172" y="4"/>
                  </a:lnTo>
                  <a:lnTo>
                    <a:pt x="185" y="7"/>
                  </a:lnTo>
                  <a:lnTo>
                    <a:pt x="198" y="12"/>
                  </a:lnTo>
                  <a:lnTo>
                    <a:pt x="211" y="18"/>
                  </a:lnTo>
                  <a:lnTo>
                    <a:pt x="223" y="24"/>
                  </a:lnTo>
                  <a:lnTo>
                    <a:pt x="243" y="42"/>
                  </a:lnTo>
                  <a:lnTo>
                    <a:pt x="261" y="63"/>
                  </a:lnTo>
                  <a:lnTo>
                    <a:pt x="268" y="74"/>
                  </a:lnTo>
                  <a:lnTo>
                    <a:pt x="273" y="87"/>
                  </a:lnTo>
                  <a:lnTo>
                    <a:pt x="279" y="101"/>
                  </a:lnTo>
                  <a:lnTo>
                    <a:pt x="283" y="114"/>
                  </a:lnTo>
                  <a:lnTo>
                    <a:pt x="284" y="129"/>
                  </a:lnTo>
                  <a:lnTo>
                    <a:pt x="285" y="143"/>
                  </a:lnTo>
                </a:path>
              </a:pathLst>
            </a:custGeom>
            <a:solidFill>
              <a:srgbClr val="FFC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60" name="Rectangle 27"/>
            <p:cNvSpPr>
              <a:spLocks noChangeArrowheads="1"/>
            </p:cNvSpPr>
            <p:nvPr/>
          </p:nvSpPr>
          <p:spPr bwMode="auto">
            <a:xfrm>
              <a:off x="1708150" y="3313038"/>
              <a:ext cx="87313" cy="87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61" name="Rectangle 28"/>
            <p:cNvSpPr>
              <a:spLocks noChangeArrowheads="1"/>
            </p:cNvSpPr>
            <p:nvPr/>
          </p:nvSpPr>
          <p:spPr bwMode="auto">
            <a:xfrm>
              <a:off x="1708150" y="3313038"/>
              <a:ext cx="87313" cy="87312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62" name="Rectangle 29"/>
            <p:cNvSpPr>
              <a:spLocks noChangeArrowheads="1"/>
            </p:cNvSpPr>
            <p:nvPr/>
          </p:nvSpPr>
          <p:spPr bwMode="auto">
            <a:xfrm>
              <a:off x="1724025" y="3400350"/>
              <a:ext cx="6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6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63" name="Rectangle 31"/>
            <p:cNvSpPr>
              <a:spLocks noChangeArrowheads="1"/>
            </p:cNvSpPr>
            <p:nvPr/>
          </p:nvSpPr>
          <p:spPr bwMode="auto">
            <a:xfrm>
              <a:off x="3292475" y="3313038"/>
              <a:ext cx="88900" cy="88900"/>
            </a:xfrm>
            <a:prstGeom prst="rect">
              <a:avLst/>
            </a:prstGeom>
            <a:solidFill>
              <a:srgbClr val="FFC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64" name="Rectangle 32"/>
            <p:cNvSpPr>
              <a:spLocks noChangeArrowheads="1"/>
            </p:cNvSpPr>
            <p:nvPr/>
          </p:nvSpPr>
          <p:spPr bwMode="auto">
            <a:xfrm>
              <a:off x="3265488" y="3400350"/>
              <a:ext cx="6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6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65" name="Freeform 34"/>
            <p:cNvSpPr>
              <a:spLocks/>
            </p:cNvSpPr>
            <p:nvPr/>
          </p:nvSpPr>
          <p:spPr bwMode="auto">
            <a:xfrm>
              <a:off x="2581275" y="3108250"/>
              <a:ext cx="87313" cy="87313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2"/>
                  </a:moveTo>
                  <a:lnTo>
                    <a:pt x="285" y="157"/>
                  </a:lnTo>
                  <a:lnTo>
                    <a:pt x="283" y="171"/>
                  </a:lnTo>
                  <a:lnTo>
                    <a:pt x="279" y="185"/>
                  </a:lnTo>
                  <a:lnTo>
                    <a:pt x="275" y="198"/>
                  </a:lnTo>
                  <a:lnTo>
                    <a:pt x="268" y="211"/>
                  </a:lnTo>
                  <a:lnTo>
                    <a:pt x="261" y="222"/>
                  </a:lnTo>
                  <a:lnTo>
                    <a:pt x="243" y="243"/>
                  </a:lnTo>
                  <a:lnTo>
                    <a:pt x="222" y="260"/>
                  </a:lnTo>
                  <a:lnTo>
                    <a:pt x="211" y="267"/>
                  </a:lnTo>
                  <a:lnTo>
                    <a:pt x="198" y="274"/>
                  </a:lnTo>
                  <a:lnTo>
                    <a:pt x="185" y="279"/>
                  </a:lnTo>
                  <a:lnTo>
                    <a:pt x="172" y="282"/>
                  </a:lnTo>
                  <a:lnTo>
                    <a:pt x="158" y="285"/>
                  </a:lnTo>
                  <a:lnTo>
                    <a:pt x="143" y="285"/>
                  </a:lnTo>
                  <a:lnTo>
                    <a:pt x="129" y="285"/>
                  </a:lnTo>
                  <a:lnTo>
                    <a:pt x="114" y="282"/>
                  </a:lnTo>
                  <a:lnTo>
                    <a:pt x="101" y="279"/>
                  </a:lnTo>
                  <a:lnTo>
                    <a:pt x="87" y="274"/>
                  </a:lnTo>
                  <a:lnTo>
                    <a:pt x="75" y="267"/>
                  </a:lnTo>
                  <a:lnTo>
                    <a:pt x="63" y="260"/>
                  </a:lnTo>
                  <a:lnTo>
                    <a:pt x="42" y="243"/>
                  </a:lnTo>
                  <a:lnTo>
                    <a:pt x="24" y="222"/>
                  </a:lnTo>
                  <a:lnTo>
                    <a:pt x="18" y="211"/>
                  </a:lnTo>
                  <a:lnTo>
                    <a:pt x="12" y="198"/>
                  </a:lnTo>
                  <a:lnTo>
                    <a:pt x="7" y="185"/>
                  </a:lnTo>
                  <a:lnTo>
                    <a:pt x="4" y="171"/>
                  </a:lnTo>
                  <a:lnTo>
                    <a:pt x="1" y="157"/>
                  </a:lnTo>
                  <a:lnTo>
                    <a:pt x="0" y="142"/>
                  </a:lnTo>
                  <a:lnTo>
                    <a:pt x="1" y="128"/>
                  </a:lnTo>
                  <a:lnTo>
                    <a:pt x="4" y="113"/>
                  </a:lnTo>
                  <a:lnTo>
                    <a:pt x="7" y="101"/>
                  </a:lnTo>
                  <a:lnTo>
                    <a:pt x="12" y="87"/>
                  </a:lnTo>
                  <a:lnTo>
                    <a:pt x="18" y="75"/>
                  </a:lnTo>
                  <a:lnTo>
                    <a:pt x="24" y="62"/>
                  </a:lnTo>
                  <a:lnTo>
                    <a:pt x="42" y="41"/>
                  </a:lnTo>
                  <a:lnTo>
                    <a:pt x="63" y="24"/>
                  </a:lnTo>
                  <a:lnTo>
                    <a:pt x="75" y="17"/>
                  </a:lnTo>
                  <a:lnTo>
                    <a:pt x="87" y="11"/>
                  </a:lnTo>
                  <a:lnTo>
                    <a:pt x="101" y="7"/>
                  </a:lnTo>
                  <a:lnTo>
                    <a:pt x="114" y="3"/>
                  </a:lnTo>
                  <a:lnTo>
                    <a:pt x="129" y="1"/>
                  </a:lnTo>
                  <a:lnTo>
                    <a:pt x="143" y="0"/>
                  </a:lnTo>
                  <a:lnTo>
                    <a:pt x="158" y="1"/>
                  </a:lnTo>
                  <a:lnTo>
                    <a:pt x="172" y="3"/>
                  </a:lnTo>
                  <a:lnTo>
                    <a:pt x="185" y="7"/>
                  </a:lnTo>
                  <a:lnTo>
                    <a:pt x="198" y="11"/>
                  </a:lnTo>
                  <a:lnTo>
                    <a:pt x="211" y="17"/>
                  </a:lnTo>
                  <a:lnTo>
                    <a:pt x="222" y="24"/>
                  </a:lnTo>
                  <a:lnTo>
                    <a:pt x="243" y="41"/>
                  </a:lnTo>
                  <a:lnTo>
                    <a:pt x="261" y="62"/>
                  </a:lnTo>
                  <a:lnTo>
                    <a:pt x="268" y="75"/>
                  </a:lnTo>
                  <a:lnTo>
                    <a:pt x="275" y="87"/>
                  </a:lnTo>
                  <a:lnTo>
                    <a:pt x="279" y="101"/>
                  </a:lnTo>
                  <a:lnTo>
                    <a:pt x="283" y="113"/>
                  </a:lnTo>
                  <a:lnTo>
                    <a:pt x="285" y="128"/>
                  </a:lnTo>
                  <a:lnTo>
                    <a:pt x="285" y="14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66" name="Line 35"/>
            <p:cNvSpPr>
              <a:spLocks noChangeShapeType="1"/>
            </p:cNvSpPr>
            <p:nvPr/>
          </p:nvSpPr>
          <p:spPr bwMode="auto">
            <a:xfrm>
              <a:off x="1449388" y="3562275"/>
              <a:ext cx="10795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67" name="Line 36"/>
            <p:cNvSpPr>
              <a:spLocks noChangeShapeType="1"/>
            </p:cNvSpPr>
            <p:nvPr/>
          </p:nvSpPr>
          <p:spPr bwMode="auto">
            <a:xfrm>
              <a:off x="1365250" y="3668638"/>
              <a:ext cx="0" cy="5556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68" name="Line 37"/>
            <p:cNvSpPr>
              <a:spLocks noChangeShapeType="1"/>
            </p:cNvSpPr>
            <p:nvPr/>
          </p:nvSpPr>
          <p:spPr bwMode="auto">
            <a:xfrm>
              <a:off x="1365250" y="3668638"/>
              <a:ext cx="9366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69" name="Line 38"/>
            <p:cNvSpPr>
              <a:spLocks noChangeShapeType="1"/>
            </p:cNvSpPr>
            <p:nvPr/>
          </p:nvSpPr>
          <p:spPr bwMode="auto">
            <a:xfrm>
              <a:off x="1495425" y="3668638"/>
              <a:ext cx="0" cy="5556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70" name="Line 39"/>
            <p:cNvSpPr>
              <a:spLocks noChangeShapeType="1"/>
            </p:cNvSpPr>
            <p:nvPr/>
          </p:nvSpPr>
          <p:spPr bwMode="auto">
            <a:xfrm>
              <a:off x="1495425" y="3668638"/>
              <a:ext cx="9525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71" name="Line 40"/>
            <p:cNvSpPr>
              <a:spLocks noChangeShapeType="1"/>
            </p:cNvSpPr>
            <p:nvPr/>
          </p:nvSpPr>
          <p:spPr bwMode="auto">
            <a:xfrm>
              <a:off x="1627188" y="3668638"/>
              <a:ext cx="0" cy="5556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72" name="Line 41"/>
            <p:cNvSpPr>
              <a:spLocks noChangeShapeType="1"/>
            </p:cNvSpPr>
            <p:nvPr/>
          </p:nvSpPr>
          <p:spPr bwMode="auto">
            <a:xfrm>
              <a:off x="1355725" y="3668638"/>
              <a:ext cx="585788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73" name="Line 42"/>
            <p:cNvSpPr>
              <a:spLocks noChangeShapeType="1"/>
            </p:cNvSpPr>
            <p:nvPr/>
          </p:nvSpPr>
          <p:spPr bwMode="auto">
            <a:xfrm>
              <a:off x="1941513" y="3668638"/>
              <a:ext cx="0" cy="5556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74" name="Line 43"/>
            <p:cNvSpPr>
              <a:spLocks noChangeShapeType="1"/>
            </p:cNvSpPr>
            <p:nvPr/>
          </p:nvSpPr>
          <p:spPr bwMode="auto">
            <a:xfrm flipH="1">
              <a:off x="1449388" y="3668638"/>
              <a:ext cx="4921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75" name="Line 44"/>
            <p:cNvSpPr>
              <a:spLocks noChangeShapeType="1"/>
            </p:cNvSpPr>
            <p:nvPr/>
          </p:nvSpPr>
          <p:spPr bwMode="auto">
            <a:xfrm>
              <a:off x="1449388" y="3562275"/>
              <a:ext cx="0" cy="10636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76" name="Rectangle 46"/>
            <p:cNvSpPr>
              <a:spLocks noChangeArrowheads="1"/>
            </p:cNvSpPr>
            <p:nvPr/>
          </p:nvSpPr>
          <p:spPr bwMode="auto">
            <a:xfrm>
              <a:off x="1897063" y="3724200"/>
              <a:ext cx="88900" cy="85725"/>
            </a:xfrm>
            <a:prstGeom prst="rect">
              <a:avLst/>
            </a:prstGeom>
            <a:solidFill>
              <a:srgbClr val="FFC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77" name="Line 47"/>
            <p:cNvSpPr>
              <a:spLocks noChangeShapeType="1"/>
            </p:cNvSpPr>
            <p:nvPr/>
          </p:nvSpPr>
          <p:spPr bwMode="auto">
            <a:xfrm>
              <a:off x="1790700" y="3765475"/>
              <a:ext cx="10636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78" name="Line 48"/>
            <p:cNvSpPr>
              <a:spLocks noChangeShapeType="1"/>
            </p:cNvSpPr>
            <p:nvPr/>
          </p:nvSpPr>
          <p:spPr bwMode="auto">
            <a:xfrm>
              <a:off x="1195388" y="3873425"/>
              <a:ext cx="0" cy="5556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79" name="Line 49"/>
            <p:cNvSpPr>
              <a:spLocks noChangeShapeType="1"/>
            </p:cNvSpPr>
            <p:nvPr/>
          </p:nvSpPr>
          <p:spPr bwMode="auto">
            <a:xfrm>
              <a:off x="1195388" y="3873425"/>
              <a:ext cx="604837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80" name="Line 50"/>
            <p:cNvSpPr>
              <a:spLocks noChangeShapeType="1"/>
            </p:cNvSpPr>
            <p:nvPr/>
          </p:nvSpPr>
          <p:spPr bwMode="auto">
            <a:xfrm>
              <a:off x="1800225" y="3873425"/>
              <a:ext cx="0" cy="5556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81" name="Line 51"/>
            <p:cNvSpPr>
              <a:spLocks noChangeShapeType="1"/>
            </p:cNvSpPr>
            <p:nvPr/>
          </p:nvSpPr>
          <p:spPr bwMode="auto">
            <a:xfrm>
              <a:off x="1800225" y="3873425"/>
              <a:ext cx="3016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82" name="Line 52"/>
            <p:cNvSpPr>
              <a:spLocks noChangeShapeType="1"/>
            </p:cNvSpPr>
            <p:nvPr/>
          </p:nvSpPr>
          <p:spPr bwMode="auto">
            <a:xfrm>
              <a:off x="2001838" y="3873425"/>
              <a:ext cx="0" cy="5556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83" name="Line 53"/>
            <p:cNvSpPr>
              <a:spLocks noChangeShapeType="1"/>
            </p:cNvSpPr>
            <p:nvPr/>
          </p:nvSpPr>
          <p:spPr bwMode="auto">
            <a:xfrm>
              <a:off x="2101850" y="3873425"/>
              <a:ext cx="9207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84" name="Line 54"/>
            <p:cNvSpPr>
              <a:spLocks noChangeShapeType="1"/>
            </p:cNvSpPr>
            <p:nvPr/>
          </p:nvSpPr>
          <p:spPr bwMode="auto">
            <a:xfrm>
              <a:off x="2135188" y="3873425"/>
              <a:ext cx="0" cy="5556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85" name="Line 55"/>
            <p:cNvSpPr>
              <a:spLocks noChangeShapeType="1"/>
            </p:cNvSpPr>
            <p:nvPr/>
          </p:nvSpPr>
          <p:spPr bwMode="auto">
            <a:xfrm>
              <a:off x="2135188" y="3873425"/>
              <a:ext cx="96837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86" name="Line 56"/>
            <p:cNvSpPr>
              <a:spLocks noChangeShapeType="1"/>
            </p:cNvSpPr>
            <p:nvPr/>
          </p:nvSpPr>
          <p:spPr bwMode="auto">
            <a:xfrm>
              <a:off x="2260600" y="3873425"/>
              <a:ext cx="0" cy="5556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87" name="Line 57"/>
            <p:cNvSpPr>
              <a:spLocks noChangeShapeType="1"/>
            </p:cNvSpPr>
            <p:nvPr/>
          </p:nvSpPr>
          <p:spPr bwMode="auto">
            <a:xfrm>
              <a:off x="2290763" y="3873425"/>
              <a:ext cx="9366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88" name="Line 58"/>
            <p:cNvSpPr>
              <a:spLocks noChangeShapeType="1"/>
            </p:cNvSpPr>
            <p:nvPr/>
          </p:nvSpPr>
          <p:spPr bwMode="auto">
            <a:xfrm>
              <a:off x="2384425" y="3873425"/>
              <a:ext cx="0" cy="5556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89" name="Line 59"/>
            <p:cNvSpPr>
              <a:spLocks noChangeShapeType="1"/>
            </p:cNvSpPr>
            <p:nvPr/>
          </p:nvSpPr>
          <p:spPr bwMode="auto">
            <a:xfrm flipH="1">
              <a:off x="1790700" y="3873425"/>
              <a:ext cx="5937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90" name="Line 60"/>
            <p:cNvSpPr>
              <a:spLocks noChangeShapeType="1"/>
            </p:cNvSpPr>
            <p:nvPr/>
          </p:nvSpPr>
          <p:spPr bwMode="auto">
            <a:xfrm>
              <a:off x="1790700" y="3765475"/>
              <a:ext cx="0" cy="10795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91" name="Rectangle 62"/>
            <p:cNvSpPr>
              <a:spLocks noChangeArrowheads="1"/>
            </p:cNvSpPr>
            <p:nvPr/>
          </p:nvSpPr>
          <p:spPr bwMode="auto">
            <a:xfrm>
              <a:off x="2216150" y="3928988"/>
              <a:ext cx="85725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92" name="Freeform 64"/>
            <p:cNvSpPr>
              <a:spLocks/>
            </p:cNvSpPr>
            <p:nvPr/>
          </p:nvSpPr>
          <p:spPr bwMode="auto">
            <a:xfrm>
              <a:off x="2092325" y="3928988"/>
              <a:ext cx="87313" cy="85725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2"/>
                  </a:moveTo>
                  <a:lnTo>
                    <a:pt x="284" y="157"/>
                  </a:lnTo>
                  <a:lnTo>
                    <a:pt x="283" y="171"/>
                  </a:lnTo>
                  <a:lnTo>
                    <a:pt x="279" y="185"/>
                  </a:lnTo>
                  <a:lnTo>
                    <a:pt x="273" y="198"/>
                  </a:lnTo>
                  <a:lnTo>
                    <a:pt x="268" y="210"/>
                  </a:lnTo>
                  <a:lnTo>
                    <a:pt x="261" y="222"/>
                  </a:lnTo>
                  <a:lnTo>
                    <a:pt x="243" y="243"/>
                  </a:lnTo>
                  <a:lnTo>
                    <a:pt x="222" y="260"/>
                  </a:lnTo>
                  <a:lnTo>
                    <a:pt x="211" y="267"/>
                  </a:lnTo>
                  <a:lnTo>
                    <a:pt x="198" y="273"/>
                  </a:lnTo>
                  <a:lnTo>
                    <a:pt x="185" y="279"/>
                  </a:lnTo>
                  <a:lnTo>
                    <a:pt x="171" y="282"/>
                  </a:lnTo>
                  <a:lnTo>
                    <a:pt x="158" y="283"/>
                  </a:lnTo>
                  <a:lnTo>
                    <a:pt x="142" y="285"/>
                  </a:lnTo>
                  <a:lnTo>
                    <a:pt x="129" y="283"/>
                  </a:lnTo>
                  <a:lnTo>
                    <a:pt x="114" y="282"/>
                  </a:lnTo>
                  <a:lnTo>
                    <a:pt x="101" y="279"/>
                  </a:lnTo>
                  <a:lnTo>
                    <a:pt x="87" y="273"/>
                  </a:lnTo>
                  <a:lnTo>
                    <a:pt x="74" y="267"/>
                  </a:lnTo>
                  <a:lnTo>
                    <a:pt x="63" y="260"/>
                  </a:lnTo>
                  <a:lnTo>
                    <a:pt x="42" y="243"/>
                  </a:lnTo>
                  <a:lnTo>
                    <a:pt x="24" y="222"/>
                  </a:lnTo>
                  <a:lnTo>
                    <a:pt x="17" y="210"/>
                  </a:lnTo>
                  <a:lnTo>
                    <a:pt x="12" y="198"/>
                  </a:lnTo>
                  <a:lnTo>
                    <a:pt x="7" y="185"/>
                  </a:lnTo>
                  <a:lnTo>
                    <a:pt x="4" y="171"/>
                  </a:lnTo>
                  <a:lnTo>
                    <a:pt x="1" y="157"/>
                  </a:lnTo>
                  <a:lnTo>
                    <a:pt x="0" y="142"/>
                  </a:lnTo>
                  <a:lnTo>
                    <a:pt x="1" y="128"/>
                  </a:lnTo>
                  <a:lnTo>
                    <a:pt x="4" y="113"/>
                  </a:lnTo>
                  <a:lnTo>
                    <a:pt x="7" y="100"/>
                  </a:lnTo>
                  <a:lnTo>
                    <a:pt x="12" y="86"/>
                  </a:lnTo>
                  <a:lnTo>
                    <a:pt x="17" y="74"/>
                  </a:lnTo>
                  <a:lnTo>
                    <a:pt x="24" y="62"/>
                  </a:lnTo>
                  <a:lnTo>
                    <a:pt x="42" y="41"/>
                  </a:lnTo>
                  <a:lnTo>
                    <a:pt x="63" y="24"/>
                  </a:lnTo>
                  <a:lnTo>
                    <a:pt x="74" y="17"/>
                  </a:lnTo>
                  <a:lnTo>
                    <a:pt x="87" y="11"/>
                  </a:lnTo>
                  <a:lnTo>
                    <a:pt x="101" y="7"/>
                  </a:lnTo>
                  <a:lnTo>
                    <a:pt x="114" y="3"/>
                  </a:lnTo>
                  <a:lnTo>
                    <a:pt x="129" y="1"/>
                  </a:lnTo>
                  <a:lnTo>
                    <a:pt x="142" y="0"/>
                  </a:lnTo>
                  <a:lnTo>
                    <a:pt x="158" y="1"/>
                  </a:lnTo>
                  <a:lnTo>
                    <a:pt x="171" y="3"/>
                  </a:lnTo>
                  <a:lnTo>
                    <a:pt x="185" y="7"/>
                  </a:lnTo>
                  <a:lnTo>
                    <a:pt x="198" y="11"/>
                  </a:lnTo>
                  <a:lnTo>
                    <a:pt x="211" y="17"/>
                  </a:lnTo>
                  <a:lnTo>
                    <a:pt x="222" y="24"/>
                  </a:lnTo>
                  <a:lnTo>
                    <a:pt x="243" y="41"/>
                  </a:lnTo>
                  <a:lnTo>
                    <a:pt x="261" y="62"/>
                  </a:lnTo>
                  <a:lnTo>
                    <a:pt x="268" y="74"/>
                  </a:lnTo>
                  <a:lnTo>
                    <a:pt x="273" y="86"/>
                  </a:lnTo>
                  <a:lnTo>
                    <a:pt x="279" y="100"/>
                  </a:lnTo>
                  <a:lnTo>
                    <a:pt x="283" y="113"/>
                  </a:lnTo>
                  <a:lnTo>
                    <a:pt x="284" y="128"/>
                  </a:lnTo>
                  <a:lnTo>
                    <a:pt x="285" y="14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93" name="Rectangle 66"/>
            <p:cNvSpPr>
              <a:spLocks noChangeArrowheads="1"/>
            </p:cNvSpPr>
            <p:nvPr/>
          </p:nvSpPr>
          <p:spPr bwMode="auto">
            <a:xfrm>
              <a:off x="1957388" y="3928988"/>
              <a:ext cx="85725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94" name="Freeform 67"/>
            <p:cNvSpPr>
              <a:spLocks/>
            </p:cNvSpPr>
            <p:nvPr/>
          </p:nvSpPr>
          <p:spPr bwMode="auto">
            <a:xfrm>
              <a:off x="1755775" y="3928988"/>
              <a:ext cx="88900" cy="85725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2"/>
                  </a:moveTo>
                  <a:lnTo>
                    <a:pt x="283" y="157"/>
                  </a:lnTo>
                  <a:lnTo>
                    <a:pt x="282" y="171"/>
                  </a:lnTo>
                  <a:lnTo>
                    <a:pt x="279" y="185"/>
                  </a:lnTo>
                  <a:lnTo>
                    <a:pt x="273" y="198"/>
                  </a:lnTo>
                  <a:lnTo>
                    <a:pt x="267" y="210"/>
                  </a:lnTo>
                  <a:lnTo>
                    <a:pt x="260" y="222"/>
                  </a:lnTo>
                  <a:lnTo>
                    <a:pt x="243" y="243"/>
                  </a:lnTo>
                  <a:lnTo>
                    <a:pt x="222" y="260"/>
                  </a:lnTo>
                  <a:lnTo>
                    <a:pt x="210" y="267"/>
                  </a:lnTo>
                  <a:lnTo>
                    <a:pt x="198" y="273"/>
                  </a:lnTo>
                  <a:lnTo>
                    <a:pt x="185" y="279"/>
                  </a:lnTo>
                  <a:lnTo>
                    <a:pt x="171" y="282"/>
                  </a:lnTo>
                  <a:lnTo>
                    <a:pt x="157" y="283"/>
                  </a:lnTo>
                  <a:lnTo>
                    <a:pt x="142" y="285"/>
                  </a:lnTo>
                  <a:lnTo>
                    <a:pt x="128" y="283"/>
                  </a:lnTo>
                  <a:lnTo>
                    <a:pt x="113" y="282"/>
                  </a:lnTo>
                  <a:lnTo>
                    <a:pt x="100" y="279"/>
                  </a:lnTo>
                  <a:lnTo>
                    <a:pt x="87" y="273"/>
                  </a:lnTo>
                  <a:lnTo>
                    <a:pt x="74" y="267"/>
                  </a:lnTo>
                  <a:lnTo>
                    <a:pt x="62" y="260"/>
                  </a:lnTo>
                  <a:lnTo>
                    <a:pt x="41" y="243"/>
                  </a:lnTo>
                  <a:lnTo>
                    <a:pt x="24" y="222"/>
                  </a:lnTo>
                  <a:lnTo>
                    <a:pt x="17" y="210"/>
                  </a:lnTo>
                  <a:lnTo>
                    <a:pt x="11" y="198"/>
                  </a:lnTo>
                  <a:lnTo>
                    <a:pt x="7" y="185"/>
                  </a:lnTo>
                  <a:lnTo>
                    <a:pt x="3" y="171"/>
                  </a:lnTo>
                  <a:lnTo>
                    <a:pt x="1" y="157"/>
                  </a:lnTo>
                  <a:lnTo>
                    <a:pt x="0" y="142"/>
                  </a:lnTo>
                  <a:lnTo>
                    <a:pt x="1" y="128"/>
                  </a:lnTo>
                  <a:lnTo>
                    <a:pt x="3" y="113"/>
                  </a:lnTo>
                  <a:lnTo>
                    <a:pt x="7" y="100"/>
                  </a:lnTo>
                  <a:lnTo>
                    <a:pt x="11" y="86"/>
                  </a:lnTo>
                  <a:lnTo>
                    <a:pt x="17" y="74"/>
                  </a:lnTo>
                  <a:lnTo>
                    <a:pt x="24" y="62"/>
                  </a:lnTo>
                  <a:lnTo>
                    <a:pt x="41" y="41"/>
                  </a:lnTo>
                  <a:lnTo>
                    <a:pt x="62" y="24"/>
                  </a:lnTo>
                  <a:lnTo>
                    <a:pt x="74" y="17"/>
                  </a:lnTo>
                  <a:lnTo>
                    <a:pt x="87" y="11"/>
                  </a:lnTo>
                  <a:lnTo>
                    <a:pt x="100" y="7"/>
                  </a:lnTo>
                  <a:lnTo>
                    <a:pt x="113" y="3"/>
                  </a:lnTo>
                  <a:lnTo>
                    <a:pt x="128" y="1"/>
                  </a:lnTo>
                  <a:lnTo>
                    <a:pt x="142" y="0"/>
                  </a:lnTo>
                  <a:lnTo>
                    <a:pt x="157" y="1"/>
                  </a:lnTo>
                  <a:lnTo>
                    <a:pt x="171" y="3"/>
                  </a:lnTo>
                  <a:lnTo>
                    <a:pt x="185" y="7"/>
                  </a:lnTo>
                  <a:lnTo>
                    <a:pt x="198" y="11"/>
                  </a:lnTo>
                  <a:lnTo>
                    <a:pt x="210" y="17"/>
                  </a:lnTo>
                  <a:lnTo>
                    <a:pt x="222" y="24"/>
                  </a:lnTo>
                  <a:lnTo>
                    <a:pt x="243" y="41"/>
                  </a:lnTo>
                  <a:lnTo>
                    <a:pt x="260" y="62"/>
                  </a:lnTo>
                  <a:lnTo>
                    <a:pt x="267" y="74"/>
                  </a:lnTo>
                  <a:lnTo>
                    <a:pt x="273" y="86"/>
                  </a:lnTo>
                  <a:lnTo>
                    <a:pt x="279" y="100"/>
                  </a:lnTo>
                  <a:lnTo>
                    <a:pt x="282" y="113"/>
                  </a:lnTo>
                  <a:lnTo>
                    <a:pt x="283" y="128"/>
                  </a:lnTo>
                  <a:lnTo>
                    <a:pt x="285" y="14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95" name="Freeform 68"/>
            <p:cNvSpPr>
              <a:spLocks/>
            </p:cNvSpPr>
            <p:nvPr/>
          </p:nvSpPr>
          <p:spPr bwMode="auto">
            <a:xfrm>
              <a:off x="1755775" y="3928988"/>
              <a:ext cx="88900" cy="85725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2"/>
                  </a:moveTo>
                  <a:lnTo>
                    <a:pt x="283" y="157"/>
                  </a:lnTo>
                  <a:lnTo>
                    <a:pt x="282" y="171"/>
                  </a:lnTo>
                  <a:lnTo>
                    <a:pt x="279" y="185"/>
                  </a:lnTo>
                  <a:lnTo>
                    <a:pt x="273" y="198"/>
                  </a:lnTo>
                  <a:lnTo>
                    <a:pt x="267" y="210"/>
                  </a:lnTo>
                  <a:lnTo>
                    <a:pt x="260" y="222"/>
                  </a:lnTo>
                  <a:lnTo>
                    <a:pt x="243" y="243"/>
                  </a:lnTo>
                  <a:lnTo>
                    <a:pt x="222" y="260"/>
                  </a:lnTo>
                  <a:lnTo>
                    <a:pt x="210" y="267"/>
                  </a:lnTo>
                  <a:lnTo>
                    <a:pt x="198" y="273"/>
                  </a:lnTo>
                  <a:lnTo>
                    <a:pt x="185" y="279"/>
                  </a:lnTo>
                  <a:lnTo>
                    <a:pt x="171" y="282"/>
                  </a:lnTo>
                  <a:lnTo>
                    <a:pt x="157" y="283"/>
                  </a:lnTo>
                  <a:lnTo>
                    <a:pt x="142" y="285"/>
                  </a:lnTo>
                  <a:lnTo>
                    <a:pt x="128" y="283"/>
                  </a:lnTo>
                  <a:lnTo>
                    <a:pt x="113" y="282"/>
                  </a:lnTo>
                  <a:lnTo>
                    <a:pt x="100" y="279"/>
                  </a:lnTo>
                  <a:lnTo>
                    <a:pt x="87" y="273"/>
                  </a:lnTo>
                  <a:lnTo>
                    <a:pt x="74" y="267"/>
                  </a:lnTo>
                  <a:lnTo>
                    <a:pt x="62" y="260"/>
                  </a:lnTo>
                  <a:lnTo>
                    <a:pt x="41" y="243"/>
                  </a:lnTo>
                  <a:lnTo>
                    <a:pt x="24" y="222"/>
                  </a:lnTo>
                  <a:lnTo>
                    <a:pt x="17" y="210"/>
                  </a:lnTo>
                  <a:lnTo>
                    <a:pt x="11" y="198"/>
                  </a:lnTo>
                  <a:lnTo>
                    <a:pt x="7" y="185"/>
                  </a:lnTo>
                  <a:lnTo>
                    <a:pt x="3" y="171"/>
                  </a:lnTo>
                  <a:lnTo>
                    <a:pt x="1" y="157"/>
                  </a:lnTo>
                  <a:lnTo>
                    <a:pt x="0" y="142"/>
                  </a:lnTo>
                  <a:lnTo>
                    <a:pt x="1" y="128"/>
                  </a:lnTo>
                  <a:lnTo>
                    <a:pt x="3" y="113"/>
                  </a:lnTo>
                  <a:lnTo>
                    <a:pt x="7" y="100"/>
                  </a:lnTo>
                  <a:lnTo>
                    <a:pt x="11" y="86"/>
                  </a:lnTo>
                  <a:lnTo>
                    <a:pt x="17" y="74"/>
                  </a:lnTo>
                  <a:lnTo>
                    <a:pt x="24" y="62"/>
                  </a:lnTo>
                  <a:lnTo>
                    <a:pt x="41" y="41"/>
                  </a:lnTo>
                  <a:lnTo>
                    <a:pt x="62" y="24"/>
                  </a:lnTo>
                  <a:lnTo>
                    <a:pt x="74" y="17"/>
                  </a:lnTo>
                  <a:lnTo>
                    <a:pt x="87" y="11"/>
                  </a:lnTo>
                  <a:lnTo>
                    <a:pt x="100" y="7"/>
                  </a:lnTo>
                  <a:lnTo>
                    <a:pt x="113" y="3"/>
                  </a:lnTo>
                  <a:lnTo>
                    <a:pt x="128" y="1"/>
                  </a:lnTo>
                  <a:lnTo>
                    <a:pt x="142" y="0"/>
                  </a:lnTo>
                  <a:lnTo>
                    <a:pt x="157" y="1"/>
                  </a:lnTo>
                  <a:lnTo>
                    <a:pt x="171" y="3"/>
                  </a:lnTo>
                  <a:lnTo>
                    <a:pt x="185" y="7"/>
                  </a:lnTo>
                  <a:lnTo>
                    <a:pt x="198" y="11"/>
                  </a:lnTo>
                  <a:lnTo>
                    <a:pt x="210" y="17"/>
                  </a:lnTo>
                  <a:lnTo>
                    <a:pt x="222" y="24"/>
                  </a:lnTo>
                  <a:lnTo>
                    <a:pt x="243" y="41"/>
                  </a:lnTo>
                  <a:lnTo>
                    <a:pt x="260" y="62"/>
                  </a:lnTo>
                  <a:lnTo>
                    <a:pt x="267" y="74"/>
                  </a:lnTo>
                  <a:lnTo>
                    <a:pt x="273" y="86"/>
                  </a:lnTo>
                  <a:lnTo>
                    <a:pt x="279" y="100"/>
                  </a:lnTo>
                  <a:lnTo>
                    <a:pt x="282" y="113"/>
                  </a:lnTo>
                  <a:lnTo>
                    <a:pt x="283" y="128"/>
                  </a:lnTo>
                  <a:lnTo>
                    <a:pt x="285" y="142"/>
                  </a:lnTo>
                </a:path>
              </a:pathLst>
            </a:custGeom>
            <a:solidFill>
              <a:srgbClr val="FFC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96" name="Freeform 70"/>
            <p:cNvSpPr>
              <a:spLocks/>
            </p:cNvSpPr>
            <p:nvPr/>
          </p:nvSpPr>
          <p:spPr bwMode="auto">
            <a:xfrm>
              <a:off x="1150938" y="3928988"/>
              <a:ext cx="87312" cy="85725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2"/>
                  </a:moveTo>
                  <a:lnTo>
                    <a:pt x="284" y="157"/>
                  </a:lnTo>
                  <a:lnTo>
                    <a:pt x="283" y="171"/>
                  </a:lnTo>
                  <a:lnTo>
                    <a:pt x="279" y="185"/>
                  </a:lnTo>
                  <a:lnTo>
                    <a:pt x="274" y="198"/>
                  </a:lnTo>
                  <a:lnTo>
                    <a:pt x="268" y="210"/>
                  </a:lnTo>
                  <a:lnTo>
                    <a:pt x="261" y="222"/>
                  </a:lnTo>
                  <a:lnTo>
                    <a:pt x="244" y="243"/>
                  </a:lnTo>
                  <a:lnTo>
                    <a:pt x="223" y="260"/>
                  </a:lnTo>
                  <a:lnTo>
                    <a:pt x="211" y="267"/>
                  </a:lnTo>
                  <a:lnTo>
                    <a:pt x="198" y="273"/>
                  </a:lnTo>
                  <a:lnTo>
                    <a:pt x="186" y="279"/>
                  </a:lnTo>
                  <a:lnTo>
                    <a:pt x="172" y="282"/>
                  </a:lnTo>
                  <a:lnTo>
                    <a:pt x="158" y="283"/>
                  </a:lnTo>
                  <a:lnTo>
                    <a:pt x="143" y="285"/>
                  </a:lnTo>
                  <a:lnTo>
                    <a:pt x="129" y="283"/>
                  </a:lnTo>
                  <a:lnTo>
                    <a:pt x="114" y="282"/>
                  </a:lnTo>
                  <a:lnTo>
                    <a:pt x="101" y="279"/>
                  </a:lnTo>
                  <a:lnTo>
                    <a:pt x="87" y="273"/>
                  </a:lnTo>
                  <a:lnTo>
                    <a:pt x="75" y="267"/>
                  </a:lnTo>
                  <a:lnTo>
                    <a:pt x="63" y="260"/>
                  </a:lnTo>
                  <a:lnTo>
                    <a:pt x="42" y="243"/>
                  </a:lnTo>
                  <a:lnTo>
                    <a:pt x="25" y="222"/>
                  </a:lnTo>
                  <a:lnTo>
                    <a:pt x="18" y="210"/>
                  </a:lnTo>
                  <a:lnTo>
                    <a:pt x="12" y="198"/>
                  </a:lnTo>
                  <a:lnTo>
                    <a:pt x="7" y="185"/>
                  </a:lnTo>
                  <a:lnTo>
                    <a:pt x="4" y="171"/>
                  </a:lnTo>
                  <a:lnTo>
                    <a:pt x="2" y="157"/>
                  </a:lnTo>
                  <a:lnTo>
                    <a:pt x="0" y="142"/>
                  </a:lnTo>
                  <a:lnTo>
                    <a:pt x="2" y="128"/>
                  </a:lnTo>
                  <a:lnTo>
                    <a:pt x="4" y="113"/>
                  </a:lnTo>
                  <a:lnTo>
                    <a:pt x="7" y="100"/>
                  </a:lnTo>
                  <a:lnTo>
                    <a:pt x="12" y="86"/>
                  </a:lnTo>
                  <a:lnTo>
                    <a:pt x="18" y="74"/>
                  </a:lnTo>
                  <a:lnTo>
                    <a:pt x="25" y="62"/>
                  </a:lnTo>
                  <a:lnTo>
                    <a:pt x="42" y="41"/>
                  </a:lnTo>
                  <a:lnTo>
                    <a:pt x="63" y="24"/>
                  </a:lnTo>
                  <a:lnTo>
                    <a:pt x="75" y="17"/>
                  </a:lnTo>
                  <a:lnTo>
                    <a:pt x="87" y="11"/>
                  </a:lnTo>
                  <a:lnTo>
                    <a:pt x="101" y="7"/>
                  </a:lnTo>
                  <a:lnTo>
                    <a:pt x="114" y="3"/>
                  </a:lnTo>
                  <a:lnTo>
                    <a:pt x="129" y="1"/>
                  </a:lnTo>
                  <a:lnTo>
                    <a:pt x="143" y="0"/>
                  </a:lnTo>
                  <a:lnTo>
                    <a:pt x="158" y="1"/>
                  </a:lnTo>
                  <a:lnTo>
                    <a:pt x="172" y="3"/>
                  </a:lnTo>
                  <a:lnTo>
                    <a:pt x="186" y="7"/>
                  </a:lnTo>
                  <a:lnTo>
                    <a:pt x="198" y="11"/>
                  </a:lnTo>
                  <a:lnTo>
                    <a:pt x="211" y="17"/>
                  </a:lnTo>
                  <a:lnTo>
                    <a:pt x="223" y="24"/>
                  </a:lnTo>
                  <a:lnTo>
                    <a:pt x="244" y="41"/>
                  </a:lnTo>
                  <a:lnTo>
                    <a:pt x="261" y="62"/>
                  </a:lnTo>
                  <a:lnTo>
                    <a:pt x="268" y="74"/>
                  </a:lnTo>
                  <a:lnTo>
                    <a:pt x="274" y="86"/>
                  </a:lnTo>
                  <a:lnTo>
                    <a:pt x="279" y="100"/>
                  </a:lnTo>
                  <a:lnTo>
                    <a:pt x="283" y="113"/>
                  </a:lnTo>
                  <a:lnTo>
                    <a:pt x="284" y="128"/>
                  </a:lnTo>
                  <a:lnTo>
                    <a:pt x="285" y="14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97" name="Rectangle 72"/>
            <p:cNvSpPr>
              <a:spLocks noChangeArrowheads="1"/>
            </p:cNvSpPr>
            <p:nvPr/>
          </p:nvSpPr>
          <p:spPr bwMode="auto">
            <a:xfrm>
              <a:off x="1322388" y="3724200"/>
              <a:ext cx="87312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98" name="Line 73"/>
            <p:cNvSpPr>
              <a:spLocks noChangeShapeType="1"/>
            </p:cNvSpPr>
            <p:nvPr/>
          </p:nvSpPr>
          <p:spPr bwMode="auto">
            <a:xfrm>
              <a:off x="1647825" y="3970263"/>
              <a:ext cx="10795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99" name="Line 74"/>
            <p:cNvSpPr>
              <a:spLocks noChangeShapeType="1"/>
            </p:cNvSpPr>
            <p:nvPr/>
          </p:nvSpPr>
          <p:spPr bwMode="auto">
            <a:xfrm>
              <a:off x="1244600" y="4079800"/>
              <a:ext cx="0" cy="52388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00" name="Line 75"/>
            <p:cNvSpPr>
              <a:spLocks noChangeShapeType="1"/>
            </p:cNvSpPr>
            <p:nvPr/>
          </p:nvSpPr>
          <p:spPr bwMode="auto">
            <a:xfrm>
              <a:off x="1244600" y="4079800"/>
              <a:ext cx="20161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01" name="Line 76"/>
            <p:cNvSpPr>
              <a:spLocks noChangeShapeType="1"/>
            </p:cNvSpPr>
            <p:nvPr/>
          </p:nvSpPr>
          <p:spPr bwMode="auto">
            <a:xfrm>
              <a:off x="1446213" y="4079800"/>
              <a:ext cx="0" cy="52388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02" name="Line 77"/>
            <p:cNvSpPr>
              <a:spLocks noChangeShapeType="1"/>
            </p:cNvSpPr>
            <p:nvPr/>
          </p:nvSpPr>
          <p:spPr bwMode="auto">
            <a:xfrm>
              <a:off x="1446213" y="4079800"/>
              <a:ext cx="20161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03" name="Line 78"/>
            <p:cNvSpPr>
              <a:spLocks noChangeShapeType="1"/>
            </p:cNvSpPr>
            <p:nvPr/>
          </p:nvSpPr>
          <p:spPr bwMode="auto">
            <a:xfrm>
              <a:off x="1647825" y="4079800"/>
              <a:ext cx="0" cy="52388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04" name="Line 79"/>
            <p:cNvSpPr>
              <a:spLocks noChangeShapeType="1"/>
            </p:cNvSpPr>
            <p:nvPr/>
          </p:nvSpPr>
          <p:spPr bwMode="auto">
            <a:xfrm>
              <a:off x="1647825" y="4079800"/>
              <a:ext cx="20161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05" name="Line 80"/>
            <p:cNvSpPr>
              <a:spLocks noChangeShapeType="1"/>
            </p:cNvSpPr>
            <p:nvPr/>
          </p:nvSpPr>
          <p:spPr bwMode="auto">
            <a:xfrm>
              <a:off x="1849438" y="4079800"/>
              <a:ext cx="0" cy="52388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06" name="Line 81"/>
            <p:cNvSpPr>
              <a:spLocks noChangeShapeType="1"/>
            </p:cNvSpPr>
            <p:nvPr/>
          </p:nvSpPr>
          <p:spPr bwMode="auto">
            <a:xfrm>
              <a:off x="1849438" y="4079800"/>
              <a:ext cx="20320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07" name="Line 82"/>
            <p:cNvSpPr>
              <a:spLocks noChangeShapeType="1"/>
            </p:cNvSpPr>
            <p:nvPr/>
          </p:nvSpPr>
          <p:spPr bwMode="auto">
            <a:xfrm>
              <a:off x="2052638" y="4079800"/>
              <a:ext cx="0" cy="52388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08" name="Line 83"/>
            <p:cNvSpPr>
              <a:spLocks noChangeShapeType="1"/>
            </p:cNvSpPr>
            <p:nvPr/>
          </p:nvSpPr>
          <p:spPr bwMode="auto">
            <a:xfrm flipH="1">
              <a:off x="1647825" y="4079800"/>
              <a:ext cx="40481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09" name="Line 84"/>
            <p:cNvSpPr>
              <a:spLocks noChangeShapeType="1"/>
            </p:cNvSpPr>
            <p:nvPr/>
          </p:nvSpPr>
          <p:spPr bwMode="auto">
            <a:xfrm>
              <a:off x="1647825" y="3970263"/>
              <a:ext cx="0" cy="109537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10" name="Freeform 86"/>
            <p:cNvSpPr>
              <a:spLocks/>
            </p:cNvSpPr>
            <p:nvPr/>
          </p:nvSpPr>
          <p:spPr bwMode="auto">
            <a:xfrm>
              <a:off x="1806575" y="4132188"/>
              <a:ext cx="87313" cy="88900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3"/>
                  </a:moveTo>
                  <a:lnTo>
                    <a:pt x="284" y="158"/>
                  </a:lnTo>
                  <a:lnTo>
                    <a:pt x="282" y="172"/>
                  </a:lnTo>
                  <a:lnTo>
                    <a:pt x="279" y="186"/>
                  </a:lnTo>
                  <a:lnTo>
                    <a:pt x="273" y="199"/>
                  </a:lnTo>
                  <a:lnTo>
                    <a:pt x="267" y="211"/>
                  </a:lnTo>
                  <a:lnTo>
                    <a:pt x="260" y="223"/>
                  </a:lnTo>
                  <a:lnTo>
                    <a:pt x="243" y="244"/>
                  </a:lnTo>
                  <a:lnTo>
                    <a:pt x="222" y="261"/>
                  </a:lnTo>
                  <a:lnTo>
                    <a:pt x="211" y="268"/>
                  </a:lnTo>
                  <a:lnTo>
                    <a:pt x="198" y="274"/>
                  </a:lnTo>
                  <a:lnTo>
                    <a:pt x="185" y="280"/>
                  </a:lnTo>
                  <a:lnTo>
                    <a:pt x="171" y="283"/>
                  </a:lnTo>
                  <a:lnTo>
                    <a:pt x="157" y="284"/>
                  </a:lnTo>
                  <a:lnTo>
                    <a:pt x="142" y="285"/>
                  </a:lnTo>
                  <a:lnTo>
                    <a:pt x="128" y="284"/>
                  </a:lnTo>
                  <a:lnTo>
                    <a:pt x="113" y="283"/>
                  </a:lnTo>
                  <a:lnTo>
                    <a:pt x="101" y="280"/>
                  </a:lnTo>
                  <a:lnTo>
                    <a:pt x="87" y="274"/>
                  </a:lnTo>
                  <a:lnTo>
                    <a:pt x="74" y="268"/>
                  </a:lnTo>
                  <a:lnTo>
                    <a:pt x="62" y="261"/>
                  </a:lnTo>
                  <a:lnTo>
                    <a:pt x="42" y="244"/>
                  </a:lnTo>
                  <a:lnTo>
                    <a:pt x="24" y="223"/>
                  </a:lnTo>
                  <a:lnTo>
                    <a:pt x="17" y="211"/>
                  </a:lnTo>
                  <a:lnTo>
                    <a:pt x="12" y="199"/>
                  </a:lnTo>
                  <a:lnTo>
                    <a:pt x="7" y="186"/>
                  </a:lnTo>
                  <a:lnTo>
                    <a:pt x="3" y="172"/>
                  </a:lnTo>
                  <a:lnTo>
                    <a:pt x="1" y="158"/>
                  </a:lnTo>
                  <a:lnTo>
                    <a:pt x="0" y="143"/>
                  </a:lnTo>
                  <a:lnTo>
                    <a:pt x="1" y="129"/>
                  </a:lnTo>
                  <a:lnTo>
                    <a:pt x="3" y="114"/>
                  </a:lnTo>
                  <a:lnTo>
                    <a:pt x="7" y="101"/>
                  </a:lnTo>
                  <a:lnTo>
                    <a:pt x="12" y="87"/>
                  </a:lnTo>
                  <a:lnTo>
                    <a:pt x="17" y="75"/>
                  </a:lnTo>
                  <a:lnTo>
                    <a:pt x="24" y="63"/>
                  </a:lnTo>
                  <a:lnTo>
                    <a:pt x="42" y="42"/>
                  </a:lnTo>
                  <a:lnTo>
                    <a:pt x="62" y="25"/>
                  </a:lnTo>
                  <a:lnTo>
                    <a:pt x="74" y="18"/>
                  </a:lnTo>
                  <a:lnTo>
                    <a:pt x="87" y="12"/>
                  </a:lnTo>
                  <a:lnTo>
                    <a:pt x="101" y="7"/>
                  </a:lnTo>
                  <a:lnTo>
                    <a:pt x="113" y="4"/>
                  </a:lnTo>
                  <a:lnTo>
                    <a:pt x="128" y="2"/>
                  </a:lnTo>
                  <a:lnTo>
                    <a:pt x="142" y="0"/>
                  </a:lnTo>
                  <a:lnTo>
                    <a:pt x="157" y="2"/>
                  </a:lnTo>
                  <a:lnTo>
                    <a:pt x="171" y="4"/>
                  </a:lnTo>
                  <a:lnTo>
                    <a:pt x="185" y="7"/>
                  </a:lnTo>
                  <a:lnTo>
                    <a:pt x="198" y="12"/>
                  </a:lnTo>
                  <a:lnTo>
                    <a:pt x="211" y="18"/>
                  </a:lnTo>
                  <a:lnTo>
                    <a:pt x="222" y="25"/>
                  </a:lnTo>
                  <a:lnTo>
                    <a:pt x="243" y="42"/>
                  </a:lnTo>
                  <a:lnTo>
                    <a:pt x="260" y="63"/>
                  </a:lnTo>
                  <a:lnTo>
                    <a:pt x="267" y="75"/>
                  </a:lnTo>
                  <a:lnTo>
                    <a:pt x="273" y="87"/>
                  </a:lnTo>
                  <a:lnTo>
                    <a:pt x="279" y="101"/>
                  </a:lnTo>
                  <a:lnTo>
                    <a:pt x="282" y="114"/>
                  </a:lnTo>
                  <a:lnTo>
                    <a:pt x="284" y="129"/>
                  </a:lnTo>
                  <a:lnTo>
                    <a:pt x="285" y="14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11" name="Freeform 87"/>
            <p:cNvSpPr>
              <a:spLocks/>
            </p:cNvSpPr>
            <p:nvPr/>
          </p:nvSpPr>
          <p:spPr bwMode="auto">
            <a:xfrm>
              <a:off x="1604963" y="4132188"/>
              <a:ext cx="87312" cy="88900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3"/>
                  </a:moveTo>
                  <a:lnTo>
                    <a:pt x="284" y="158"/>
                  </a:lnTo>
                  <a:lnTo>
                    <a:pt x="282" y="172"/>
                  </a:lnTo>
                  <a:lnTo>
                    <a:pt x="279" y="186"/>
                  </a:lnTo>
                  <a:lnTo>
                    <a:pt x="273" y="199"/>
                  </a:lnTo>
                  <a:lnTo>
                    <a:pt x="267" y="211"/>
                  </a:lnTo>
                  <a:lnTo>
                    <a:pt x="260" y="223"/>
                  </a:lnTo>
                  <a:lnTo>
                    <a:pt x="243" y="244"/>
                  </a:lnTo>
                  <a:lnTo>
                    <a:pt x="222" y="261"/>
                  </a:lnTo>
                  <a:lnTo>
                    <a:pt x="211" y="268"/>
                  </a:lnTo>
                  <a:lnTo>
                    <a:pt x="198" y="274"/>
                  </a:lnTo>
                  <a:lnTo>
                    <a:pt x="185" y="280"/>
                  </a:lnTo>
                  <a:lnTo>
                    <a:pt x="171" y="283"/>
                  </a:lnTo>
                  <a:lnTo>
                    <a:pt x="157" y="284"/>
                  </a:lnTo>
                  <a:lnTo>
                    <a:pt x="142" y="285"/>
                  </a:lnTo>
                  <a:lnTo>
                    <a:pt x="128" y="284"/>
                  </a:lnTo>
                  <a:lnTo>
                    <a:pt x="113" y="283"/>
                  </a:lnTo>
                  <a:lnTo>
                    <a:pt x="101" y="280"/>
                  </a:lnTo>
                  <a:lnTo>
                    <a:pt x="87" y="274"/>
                  </a:lnTo>
                  <a:lnTo>
                    <a:pt x="74" y="268"/>
                  </a:lnTo>
                  <a:lnTo>
                    <a:pt x="62" y="261"/>
                  </a:lnTo>
                  <a:lnTo>
                    <a:pt x="42" y="244"/>
                  </a:lnTo>
                  <a:lnTo>
                    <a:pt x="24" y="223"/>
                  </a:lnTo>
                  <a:lnTo>
                    <a:pt x="17" y="211"/>
                  </a:lnTo>
                  <a:lnTo>
                    <a:pt x="11" y="199"/>
                  </a:lnTo>
                  <a:lnTo>
                    <a:pt x="7" y="186"/>
                  </a:lnTo>
                  <a:lnTo>
                    <a:pt x="3" y="172"/>
                  </a:lnTo>
                  <a:lnTo>
                    <a:pt x="1" y="158"/>
                  </a:lnTo>
                  <a:lnTo>
                    <a:pt x="0" y="143"/>
                  </a:lnTo>
                  <a:lnTo>
                    <a:pt x="1" y="129"/>
                  </a:lnTo>
                  <a:lnTo>
                    <a:pt x="3" y="114"/>
                  </a:lnTo>
                  <a:lnTo>
                    <a:pt x="7" y="101"/>
                  </a:lnTo>
                  <a:lnTo>
                    <a:pt x="11" y="87"/>
                  </a:lnTo>
                  <a:lnTo>
                    <a:pt x="17" y="75"/>
                  </a:lnTo>
                  <a:lnTo>
                    <a:pt x="24" y="63"/>
                  </a:lnTo>
                  <a:lnTo>
                    <a:pt x="42" y="42"/>
                  </a:lnTo>
                  <a:lnTo>
                    <a:pt x="62" y="25"/>
                  </a:lnTo>
                  <a:lnTo>
                    <a:pt x="74" y="18"/>
                  </a:lnTo>
                  <a:lnTo>
                    <a:pt x="87" y="12"/>
                  </a:lnTo>
                  <a:lnTo>
                    <a:pt x="101" y="7"/>
                  </a:lnTo>
                  <a:lnTo>
                    <a:pt x="113" y="4"/>
                  </a:lnTo>
                  <a:lnTo>
                    <a:pt x="128" y="2"/>
                  </a:lnTo>
                  <a:lnTo>
                    <a:pt x="142" y="0"/>
                  </a:lnTo>
                  <a:lnTo>
                    <a:pt x="157" y="2"/>
                  </a:lnTo>
                  <a:lnTo>
                    <a:pt x="171" y="4"/>
                  </a:lnTo>
                  <a:lnTo>
                    <a:pt x="185" y="7"/>
                  </a:lnTo>
                  <a:lnTo>
                    <a:pt x="198" y="12"/>
                  </a:lnTo>
                  <a:lnTo>
                    <a:pt x="211" y="18"/>
                  </a:lnTo>
                  <a:lnTo>
                    <a:pt x="222" y="25"/>
                  </a:lnTo>
                  <a:lnTo>
                    <a:pt x="243" y="42"/>
                  </a:lnTo>
                  <a:lnTo>
                    <a:pt x="260" y="63"/>
                  </a:lnTo>
                  <a:lnTo>
                    <a:pt x="267" y="75"/>
                  </a:lnTo>
                  <a:lnTo>
                    <a:pt x="273" y="87"/>
                  </a:lnTo>
                  <a:lnTo>
                    <a:pt x="279" y="101"/>
                  </a:lnTo>
                  <a:lnTo>
                    <a:pt x="282" y="114"/>
                  </a:lnTo>
                  <a:lnTo>
                    <a:pt x="284" y="129"/>
                  </a:lnTo>
                  <a:lnTo>
                    <a:pt x="285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12" name="Freeform 88"/>
            <p:cNvSpPr>
              <a:spLocks/>
            </p:cNvSpPr>
            <p:nvPr/>
          </p:nvSpPr>
          <p:spPr bwMode="auto">
            <a:xfrm>
              <a:off x="1604963" y="4132188"/>
              <a:ext cx="87312" cy="88900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3"/>
                  </a:moveTo>
                  <a:lnTo>
                    <a:pt x="284" y="158"/>
                  </a:lnTo>
                  <a:lnTo>
                    <a:pt x="282" y="172"/>
                  </a:lnTo>
                  <a:lnTo>
                    <a:pt x="279" y="186"/>
                  </a:lnTo>
                  <a:lnTo>
                    <a:pt x="273" y="199"/>
                  </a:lnTo>
                  <a:lnTo>
                    <a:pt x="267" y="211"/>
                  </a:lnTo>
                  <a:lnTo>
                    <a:pt x="260" y="223"/>
                  </a:lnTo>
                  <a:lnTo>
                    <a:pt x="243" y="244"/>
                  </a:lnTo>
                  <a:lnTo>
                    <a:pt x="222" y="261"/>
                  </a:lnTo>
                  <a:lnTo>
                    <a:pt x="211" y="268"/>
                  </a:lnTo>
                  <a:lnTo>
                    <a:pt x="198" y="274"/>
                  </a:lnTo>
                  <a:lnTo>
                    <a:pt x="185" y="280"/>
                  </a:lnTo>
                  <a:lnTo>
                    <a:pt x="171" y="283"/>
                  </a:lnTo>
                  <a:lnTo>
                    <a:pt x="157" y="284"/>
                  </a:lnTo>
                  <a:lnTo>
                    <a:pt x="142" y="285"/>
                  </a:lnTo>
                  <a:lnTo>
                    <a:pt x="128" y="284"/>
                  </a:lnTo>
                  <a:lnTo>
                    <a:pt x="113" y="283"/>
                  </a:lnTo>
                  <a:lnTo>
                    <a:pt x="101" y="280"/>
                  </a:lnTo>
                  <a:lnTo>
                    <a:pt x="87" y="274"/>
                  </a:lnTo>
                  <a:lnTo>
                    <a:pt x="74" y="268"/>
                  </a:lnTo>
                  <a:lnTo>
                    <a:pt x="62" y="261"/>
                  </a:lnTo>
                  <a:lnTo>
                    <a:pt x="42" y="244"/>
                  </a:lnTo>
                  <a:lnTo>
                    <a:pt x="24" y="223"/>
                  </a:lnTo>
                  <a:lnTo>
                    <a:pt x="17" y="211"/>
                  </a:lnTo>
                  <a:lnTo>
                    <a:pt x="11" y="199"/>
                  </a:lnTo>
                  <a:lnTo>
                    <a:pt x="7" y="186"/>
                  </a:lnTo>
                  <a:lnTo>
                    <a:pt x="3" y="172"/>
                  </a:lnTo>
                  <a:lnTo>
                    <a:pt x="1" y="158"/>
                  </a:lnTo>
                  <a:lnTo>
                    <a:pt x="0" y="143"/>
                  </a:lnTo>
                  <a:lnTo>
                    <a:pt x="1" y="129"/>
                  </a:lnTo>
                  <a:lnTo>
                    <a:pt x="3" y="114"/>
                  </a:lnTo>
                  <a:lnTo>
                    <a:pt x="7" y="101"/>
                  </a:lnTo>
                  <a:lnTo>
                    <a:pt x="11" y="87"/>
                  </a:lnTo>
                  <a:lnTo>
                    <a:pt x="17" y="75"/>
                  </a:lnTo>
                  <a:lnTo>
                    <a:pt x="24" y="63"/>
                  </a:lnTo>
                  <a:lnTo>
                    <a:pt x="42" y="42"/>
                  </a:lnTo>
                  <a:lnTo>
                    <a:pt x="62" y="25"/>
                  </a:lnTo>
                  <a:lnTo>
                    <a:pt x="74" y="18"/>
                  </a:lnTo>
                  <a:lnTo>
                    <a:pt x="87" y="12"/>
                  </a:lnTo>
                  <a:lnTo>
                    <a:pt x="101" y="7"/>
                  </a:lnTo>
                  <a:lnTo>
                    <a:pt x="113" y="4"/>
                  </a:lnTo>
                  <a:lnTo>
                    <a:pt x="128" y="2"/>
                  </a:lnTo>
                  <a:lnTo>
                    <a:pt x="142" y="0"/>
                  </a:lnTo>
                  <a:lnTo>
                    <a:pt x="157" y="2"/>
                  </a:lnTo>
                  <a:lnTo>
                    <a:pt x="171" y="4"/>
                  </a:lnTo>
                  <a:lnTo>
                    <a:pt x="185" y="7"/>
                  </a:lnTo>
                  <a:lnTo>
                    <a:pt x="198" y="12"/>
                  </a:lnTo>
                  <a:lnTo>
                    <a:pt x="211" y="18"/>
                  </a:lnTo>
                  <a:lnTo>
                    <a:pt x="222" y="25"/>
                  </a:lnTo>
                  <a:lnTo>
                    <a:pt x="243" y="42"/>
                  </a:lnTo>
                  <a:lnTo>
                    <a:pt x="260" y="63"/>
                  </a:lnTo>
                  <a:lnTo>
                    <a:pt x="267" y="75"/>
                  </a:lnTo>
                  <a:lnTo>
                    <a:pt x="273" y="87"/>
                  </a:lnTo>
                  <a:lnTo>
                    <a:pt x="279" y="101"/>
                  </a:lnTo>
                  <a:lnTo>
                    <a:pt x="282" y="114"/>
                  </a:lnTo>
                  <a:lnTo>
                    <a:pt x="284" y="129"/>
                  </a:lnTo>
                  <a:lnTo>
                    <a:pt x="285" y="14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13" name="Rectangle 90"/>
            <p:cNvSpPr>
              <a:spLocks noChangeArrowheads="1"/>
            </p:cNvSpPr>
            <p:nvPr/>
          </p:nvSpPr>
          <p:spPr bwMode="auto">
            <a:xfrm>
              <a:off x="1401763" y="4132188"/>
              <a:ext cx="88900" cy="88900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14" name="Freeform 92"/>
            <p:cNvSpPr>
              <a:spLocks/>
            </p:cNvSpPr>
            <p:nvPr/>
          </p:nvSpPr>
          <p:spPr bwMode="auto">
            <a:xfrm>
              <a:off x="1200150" y="4132188"/>
              <a:ext cx="88900" cy="88900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3"/>
                  </a:moveTo>
                  <a:lnTo>
                    <a:pt x="283" y="158"/>
                  </a:lnTo>
                  <a:lnTo>
                    <a:pt x="282" y="172"/>
                  </a:lnTo>
                  <a:lnTo>
                    <a:pt x="279" y="186"/>
                  </a:lnTo>
                  <a:lnTo>
                    <a:pt x="273" y="199"/>
                  </a:lnTo>
                  <a:lnTo>
                    <a:pt x="267" y="211"/>
                  </a:lnTo>
                  <a:lnTo>
                    <a:pt x="260" y="223"/>
                  </a:lnTo>
                  <a:lnTo>
                    <a:pt x="243" y="244"/>
                  </a:lnTo>
                  <a:lnTo>
                    <a:pt x="222" y="261"/>
                  </a:lnTo>
                  <a:lnTo>
                    <a:pt x="210" y="268"/>
                  </a:lnTo>
                  <a:lnTo>
                    <a:pt x="198" y="274"/>
                  </a:lnTo>
                  <a:lnTo>
                    <a:pt x="185" y="280"/>
                  </a:lnTo>
                  <a:lnTo>
                    <a:pt x="171" y="283"/>
                  </a:lnTo>
                  <a:lnTo>
                    <a:pt x="157" y="284"/>
                  </a:lnTo>
                  <a:lnTo>
                    <a:pt x="142" y="285"/>
                  </a:lnTo>
                  <a:lnTo>
                    <a:pt x="128" y="284"/>
                  </a:lnTo>
                  <a:lnTo>
                    <a:pt x="113" y="283"/>
                  </a:lnTo>
                  <a:lnTo>
                    <a:pt x="100" y="280"/>
                  </a:lnTo>
                  <a:lnTo>
                    <a:pt x="87" y="274"/>
                  </a:lnTo>
                  <a:lnTo>
                    <a:pt x="74" y="268"/>
                  </a:lnTo>
                  <a:lnTo>
                    <a:pt x="62" y="261"/>
                  </a:lnTo>
                  <a:lnTo>
                    <a:pt x="41" y="244"/>
                  </a:lnTo>
                  <a:lnTo>
                    <a:pt x="24" y="223"/>
                  </a:lnTo>
                  <a:lnTo>
                    <a:pt x="17" y="211"/>
                  </a:lnTo>
                  <a:lnTo>
                    <a:pt x="11" y="199"/>
                  </a:lnTo>
                  <a:lnTo>
                    <a:pt x="7" y="186"/>
                  </a:lnTo>
                  <a:lnTo>
                    <a:pt x="3" y="172"/>
                  </a:lnTo>
                  <a:lnTo>
                    <a:pt x="1" y="158"/>
                  </a:lnTo>
                  <a:lnTo>
                    <a:pt x="0" y="143"/>
                  </a:lnTo>
                  <a:lnTo>
                    <a:pt x="1" y="129"/>
                  </a:lnTo>
                  <a:lnTo>
                    <a:pt x="3" y="114"/>
                  </a:lnTo>
                  <a:lnTo>
                    <a:pt x="7" y="101"/>
                  </a:lnTo>
                  <a:lnTo>
                    <a:pt x="11" y="87"/>
                  </a:lnTo>
                  <a:lnTo>
                    <a:pt x="17" y="75"/>
                  </a:lnTo>
                  <a:lnTo>
                    <a:pt x="24" y="63"/>
                  </a:lnTo>
                  <a:lnTo>
                    <a:pt x="41" y="42"/>
                  </a:lnTo>
                  <a:lnTo>
                    <a:pt x="62" y="25"/>
                  </a:lnTo>
                  <a:lnTo>
                    <a:pt x="74" y="18"/>
                  </a:lnTo>
                  <a:lnTo>
                    <a:pt x="87" y="12"/>
                  </a:lnTo>
                  <a:lnTo>
                    <a:pt x="100" y="7"/>
                  </a:lnTo>
                  <a:lnTo>
                    <a:pt x="113" y="4"/>
                  </a:lnTo>
                  <a:lnTo>
                    <a:pt x="128" y="2"/>
                  </a:lnTo>
                  <a:lnTo>
                    <a:pt x="142" y="0"/>
                  </a:lnTo>
                  <a:lnTo>
                    <a:pt x="157" y="2"/>
                  </a:lnTo>
                  <a:lnTo>
                    <a:pt x="171" y="4"/>
                  </a:lnTo>
                  <a:lnTo>
                    <a:pt x="185" y="7"/>
                  </a:lnTo>
                  <a:lnTo>
                    <a:pt x="198" y="12"/>
                  </a:lnTo>
                  <a:lnTo>
                    <a:pt x="210" y="18"/>
                  </a:lnTo>
                  <a:lnTo>
                    <a:pt x="222" y="25"/>
                  </a:lnTo>
                  <a:lnTo>
                    <a:pt x="243" y="42"/>
                  </a:lnTo>
                  <a:lnTo>
                    <a:pt x="260" y="63"/>
                  </a:lnTo>
                  <a:lnTo>
                    <a:pt x="267" y="75"/>
                  </a:lnTo>
                  <a:lnTo>
                    <a:pt x="273" y="87"/>
                  </a:lnTo>
                  <a:lnTo>
                    <a:pt x="279" y="101"/>
                  </a:lnTo>
                  <a:lnTo>
                    <a:pt x="282" y="114"/>
                  </a:lnTo>
                  <a:lnTo>
                    <a:pt x="283" y="129"/>
                  </a:lnTo>
                  <a:lnTo>
                    <a:pt x="285" y="14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15" name="Freeform 94"/>
            <p:cNvSpPr>
              <a:spLocks/>
            </p:cNvSpPr>
            <p:nvPr/>
          </p:nvSpPr>
          <p:spPr bwMode="auto">
            <a:xfrm>
              <a:off x="2006600" y="4132188"/>
              <a:ext cx="88900" cy="88900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3"/>
                  </a:moveTo>
                  <a:lnTo>
                    <a:pt x="284" y="158"/>
                  </a:lnTo>
                  <a:lnTo>
                    <a:pt x="283" y="172"/>
                  </a:lnTo>
                  <a:lnTo>
                    <a:pt x="279" y="186"/>
                  </a:lnTo>
                  <a:lnTo>
                    <a:pt x="273" y="199"/>
                  </a:lnTo>
                  <a:lnTo>
                    <a:pt x="267" y="211"/>
                  </a:lnTo>
                  <a:lnTo>
                    <a:pt x="261" y="223"/>
                  </a:lnTo>
                  <a:lnTo>
                    <a:pt x="243" y="244"/>
                  </a:lnTo>
                  <a:lnTo>
                    <a:pt x="222" y="261"/>
                  </a:lnTo>
                  <a:lnTo>
                    <a:pt x="211" y="268"/>
                  </a:lnTo>
                  <a:lnTo>
                    <a:pt x="198" y="274"/>
                  </a:lnTo>
                  <a:lnTo>
                    <a:pt x="185" y="280"/>
                  </a:lnTo>
                  <a:lnTo>
                    <a:pt x="171" y="283"/>
                  </a:lnTo>
                  <a:lnTo>
                    <a:pt x="157" y="284"/>
                  </a:lnTo>
                  <a:lnTo>
                    <a:pt x="142" y="285"/>
                  </a:lnTo>
                  <a:lnTo>
                    <a:pt x="129" y="284"/>
                  </a:lnTo>
                  <a:lnTo>
                    <a:pt x="113" y="283"/>
                  </a:lnTo>
                  <a:lnTo>
                    <a:pt x="101" y="280"/>
                  </a:lnTo>
                  <a:lnTo>
                    <a:pt x="87" y="274"/>
                  </a:lnTo>
                  <a:lnTo>
                    <a:pt x="74" y="268"/>
                  </a:lnTo>
                  <a:lnTo>
                    <a:pt x="63" y="261"/>
                  </a:lnTo>
                  <a:lnTo>
                    <a:pt x="42" y="244"/>
                  </a:lnTo>
                  <a:lnTo>
                    <a:pt x="24" y="223"/>
                  </a:lnTo>
                  <a:lnTo>
                    <a:pt x="17" y="211"/>
                  </a:lnTo>
                  <a:lnTo>
                    <a:pt x="12" y="199"/>
                  </a:lnTo>
                  <a:lnTo>
                    <a:pt x="7" y="186"/>
                  </a:lnTo>
                  <a:lnTo>
                    <a:pt x="3" y="172"/>
                  </a:lnTo>
                  <a:lnTo>
                    <a:pt x="1" y="158"/>
                  </a:lnTo>
                  <a:lnTo>
                    <a:pt x="0" y="143"/>
                  </a:lnTo>
                  <a:lnTo>
                    <a:pt x="1" y="129"/>
                  </a:lnTo>
                  <a:lnTo>
                    <a:pt x="3" y="114"/>
                  </a:lnTo>
                  <a:lnTo>
                    <a:pt x="7" y="101"/>
                  </a:lnTo>
                  <a:lnTo>
                    <a:pt x="12" y="87"/>
                  </a:lnTo>
                  <a:lnTo>
                    <a:pt x="17" y="75"/>
                  </a:lnTo>
                  <a:lnTo>
                    <a:pt x="24" y="63"/>
                  </a:lnTo>
                  <a:lnTo>
                    <a:pt x="42" y="42"/>
                  </a:lnTo>
                  <a:lnTo>
                    <a:pt x="63" y="25"/>
                  </a:lnTo>
                  <a:lnTo>
                    <a:pt x="74" y="18"/>
                  </a:lnTo>
                  <a:lnTo>
                    <a:pt x="87" y="12"/>
                  </a:lnTo>
                  <a:lnTo>
                    <a:pt x="101" y="7"/>
                  </a:lnTo>
                  <a:lnTo>
                    <a:pt x="113" y="4"/>
                  </a:lnTo>
                  <a:lnTo>
                    <a:pt x="129" y="2"/>
                  </a:lnTo>
                  <a:lnTo>
                    <a:pt x="142" y="0"/>
                  </a:lnTo>
                  <a:lnTo>
                    <a:pt x="157" y="2"/>
                  </a:lnTo>
                  <a:lnTo>
                    <a:pt x="171" y="4"/>
                  </a:lnTo>
                  <a:lnTo>
                    <a:pt x="185" y="7"/>
                  </a:lnTo>
                  <a:lnTo>
                    <a:pt x="198" y="12"/>
                  </a:lnTo>
                  <a:lnTo>
                    <a:pt x="211" y="18"/>
                  </a:lnTo>
                  <a:lnTo>
                    <a:pt x="222" y="25"/>
                  </a:lnTo>
                  <a:lnTo>
                    <a:pt x="243" y="42"/>
                  </a:lnTo>
                  <a:lnTo>
                    <a:pt x="261" y="63"/>
                  </a:lnTo>
                  <a:lnTo>
                    <a:pt x="267" y="75"/>
                  </a:lnTo>
                  <a:lnTo>
                    <a:pt x="273" y="87"/>
                  </a:lnTo>
                  <a:lnTo>
                    <a:pt x="279" y="101"/>
                  </a:lnTo>
                  <a:lnTo>
                    <a:pt x="283" y="114"/>
                  </a:lnTo>
                  <a:lnTo>
                    <a:pt x="284" y="129"/>
                  </a:lnTo>
                  <a:lnTo>
                    <a:pt x="285" y="14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16" name="Rectangle 96"/>
            <p:cNvSpPr>
              <a:spLocks noChangeArrowheads="1"/>
            </p:cNvSpPr>
            <p:nvPr/>
          </p:nvSpPr>
          <p:spPr bwMode="auto">
            <a:xfrm>
              <a:off x="2339975" y="3928988"/>
              <a:ext cx="87313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17" name="Rectangle 98"/>
            <p:cNvSpPr>
              <a:spLocks noChangeArrowheads="1"/>
            </p:cNvSpPr>
            <p:nvPr/>
          </p:nvSpPr>
          <p:spPr bwMode="auto">
            <a:xfrm>
              <a:off x="1582738" y="3724200"/>
              <a:ext cx="88900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18" name="Line 99"/>
            <p:cNvSpPr>
              <a:spLocks noChangeShapeType="1"/>
            </p:cNvSpPr>
            <p:nvPr/>
          </p:nvSpPr>
          <p:spPr bwMode="auto">
            <a:xfrm>
              <a:off x="3032125" y="3562275"/>
              <a:ext cx="10636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19" name="Line 100"/>
            <p:cNvSpPr>
              <a:spLocks noChangeShapeType="1"/>
            </p:cNvSpPr>
            <p:nvPr/>
          </p:nvSpPr>
          <p:spPr bwMode="auto">
            <a:xfrm>
              <a:off x="2390775" y="3668638"/>
              <a:ext cx="0" cy="5556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20" name="Line 101"/>
            <p:cNvSpPr>
              <a:spLocks noChangeShapeType="1"/>
            </p:cNvSpPr>
            <p:nvPr/>
          </p:nvSpPr>
          <p:spPr bwMode="auto">
            <a:xfrm>
              <a:off x="2390775" y="3668638"/>
              <a:ext cx="20161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21" name="Line 102"/>
            <p:cNvSpPr>
              <a:spLocks noChangeShapeType="1"/>
            </p:cNvSpPr>
            <p:nvPr/>
          </p:nvSpPr>
          <p:spPr bwMode="auto">
            <a:xfrm>
              <a:off x="2592388" y="3668638"/>
              <a:ext cx="0" cy="5556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22" name="Line 103"/>
            <p:cNvSpPr>
              <a:spLocks noChangeShapeType="1"/>
            </p:cNvSpPr>
            <p:nvPr/>
          </p:nvSpPr>
          <p:spPr bwMode="auto">
            <a:xfrm>
              <a:off x="2592388" y="3668638"/>
              <a:ext cx="2000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23" name="Line 104"/>
            <p:cNvSpPr>
              <a:spLocks noChangeShapeType="1"/>
            </p:cNvSpPr>
            <p:nvPr/>
          </p:nvSpPr>
          <p:spPr bwMode="auto">
            <a:xfrm>
              <a:off x="2792413" y="3668638"/>
              <a:ext cx="0" cy="5556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24" name="Line 105"/>
            <p:cNvSpPr>
              <a:spLocks noChangeShapeType="1"/>
            </p:cNvSpPr>
            <p:nvPr/>
          </p:nvSpPr>
          <p:spPr bwMode="auto">
            <a:xfrm>
              <a:off x="2792413" y="3668638"/>
              <a:ext cx="20320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25" name="Line 106"/>
            <p:cNvSpPr>
              <a:spLocks noChangeShapeType="1"/>
            </p:cNvSpPr>
            <p:nvPr/>
          </p:nvSpPr>
          <p:spPr bwMode="auto">
            <a:xfrm>
              <a:off x="2995613" y="3668638"/>
              <a:ext cx="0" cy="5556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26" name="Line 107"/>
            <p:cNvSpPr>
              <a:spLocks noChangeShapeType="1"/>
            </p:cNvSpPr>
            <p:nvPr/>
          </p:nvSpPr>
          <p:spPr bwMode="auto">
            <a:xfrm>
              <a:off x="2995613" y="3668638"/>
              <a:ext cx="20161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27" name="Line 108"/>
            <p:cNvSpPr>
              <a:spLocks noChangeShapeType="1"/>
            </p:cNvSpPr>
            <p:nvPr/>
          </p:nvSpPr>
          <p:spPr bwMode="auto">
            <a:xfrm>
              <a:off x="3197225" y="3668638"/>
              <a:ext cx="0" cy="5556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28" name="Line 109"/>
            <p:cNvSpPr>
              <a:spLocks noChangeShapeType="1"/>
            </p:cNvSpPr>
            <p:nvPr/>
          </p:nvSpPr>
          <p:spPr bwMode="auto">
            <a:xfrm>
              <a:off x="3197225" y="3668638"/>
              <a:ext cx="20161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29" name="Line 110"/>
            <p:cNvSpPr>
              <a:spLocks noChangeShapeType="1"/>
            </p:cNvSpPr>
            <p:nvPr/>
          </p:nvSpPr>
          <p:spPr bwMode="auto">
            <a:xfrm>
              <a:off x="3398838" y="3668638"/>
              <a:ext cx="0" cy="5556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30" name="Line 111"/>
            <p:cNvSpPr>
              <a:spLocks noChangeShapeType="1"/>
            </p:cNvSpPr>
            <p:nvPr/>
          </p:nvSpPr>
          <p:spPr bwMode="auto">
            <a:xfrm>
              <a:off x="2651125" y="3668638"/>
              <a:ext cx="101441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31" name="Line 112"/>
            <p:cNvSpPr>
              <a:spLocks noChangeShapeType="1"/>
            </p:cNvSpPr>
            <p:nvPr/>
          </p:nvSpPr>
          <p:spPr bwMode="auto">
            <a:xfrm>
              <a:off x="3665538" y="3668638"/>
              <a:ext cx="0" cy="5556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32" name="Line 113"/>
            <p:cNvSpPr>
              <a:spLocks noChangeShapeType="1"/>
            </p:cNvSpPr>
            <p:nvPr/>
          </p:nvSpPr>
          <p:spPr bwMode="auto">
            <a:xfrm flipH="1">
              <a:off x="2654300" y="3668638"/>
              <a:ext cx="1011238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33" name="Line 114"/>
            <p:cNvSpPr>
              <a:spLocks noChangeShapeType="1"/>
            </p:cNvSpPr>
            <p:nvPr/>
          </p:nvSpPr>
          <p:spPr bwMode="auto">
            <a:xfrm>
              <a:off x="3032125" y="3562275"/>
              <a:ext cx="0" cy="10636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34" name="Freeform 116"/>
            <p:cNvSpPr>
              <a:spLocks/>
            </p:cNvSpPr>
            <p:nvPr/>
          </p:nvSpPr>
          <p:spPr bwMode="auto">
            <a:xfrm>
              <a:off x="3629025" y="3724200"/>
              <a:ext cx="87313" cy="87313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3"/>
                  </a:moveTo>
                  <a:lnTo>
                    <a:pt x="285" y="158"/>
                  </a:lnTo>
                  <a:lnTo>
                    <a:pt x="282" y="171"/>
                  </a:lnTo>
                  <a:lnTo>
                    <a:pt x="279" y="185"/>
                  </a:lnTo>
                  <a:lnTo>
                    <a:pt x="274" y="198"/>
                  </a:lnTo>
                  <a:lnTo>
                    <a:pt x="267" y="211"/>
                  </a:lnTo>
                  <a:lnTo>
                    <a:pt x="260" y="222"/>
                  </a:lnTo>
                  <a:lnTo>
                    <a:pt x="243" y="243"/>
                  </a:lnTo>
                  <a:lnTo>
                    <a:pt x="222" y="261"/>
                  </a:lnTo>
                  <a:lnTo>
                    <a:pt x="210" y="268"/>
                  </a:lnTo>
                  <a:lnTo>
                    <a:pt x="198" y="275"/>
                  </a:lnTo>
                  <a:lnTo>
                    <a:pt x="185" y="279"/>
                  </a:lnTo>
                  <a:lnTo>
                    <a:pt x="171" y="283"/>
                  </a:lnTo>
                  <a:lnTo>
                    <a:pt x="157" y="285"/>
                  </a:lnTo>
                  <a:lnTo>
                    <a:pt x="142" y="285"/>
                  </a:lnTo>
                  <a:lnTo>
                    <a:pt x="128" y="285"/>
                  </a:lnTo>
                  <a:lnTo>
                    <a:pt x="114" y="283"/>
                  </a:lnTo>
                  <a:lnTo>
                    <a:pt x="100" y="279"/>
                  </a:lnTo>
                  <a:lnTo>
                    <a:pt x="88" y="275"/>
                  </a:lnTo>
                  <a:lnTo>
                    <a:pt x="75" y="268"/>
                  </a:lnTo>
                  <a:lnTo>
                    <a:pt x="63" y="261"/>
                  </a:lnTo>
                  <a:lnTo>
                    <a:pt x="41" y="243"/>
                  </a:lnTo>
                  <a:lnTo>
                    <a:pt x="24" y="222"/>
                  </a:lnTo>
                  <a:lnTo>
                    <a:pt x="17" y="211"/>
                  </a:lnTo>
                  <a:lnTo>
                    <a:pt x="11" y="198"/>
                  </a:lnTo>
                  <a:lnTo>
                    <a:pt x="7" y="185"/>
                  </a:lnTo>
                  <a:lnTo>
                    <a:pt x="3" y="171"/>
                  </a:lnTo>
                  <a:lnTo>
                    <a:pt x="1" y="158"/>
                  </a:lnTo>
                  <a:lnTo>
                    <a:pt x="0" y="143"/>
                  </a:lnTo>
                  <a:lnTo>
                    <a:pt x="1" y="129"/>
                  </a:lnTo>
                  <a:lnTo>
                    <a:pt x="3" y="115"/>
                  </a:lnTo>
                  <a:lnTo>
                    <a:pt x="7" y="101"/>
                  </a:lnTo>
                  <a:lnTo>
                    <a:pt x="11" y="88"/>
                  </a:lnTo>
                  <a:lnTo>
                    <a:pt x="17" y="75"/>
                  </a:lnTo>
                  <a:lnTo>
                    <a:pt x="24" y="64"/>
                  </a:lnTo>
                  <a:lnTo>
                    <a:pt x="41" y="42"/>
                  </a:lnTo>
                  <a:lnTo>
                    <a:pt x="63" y="24"/>
                  </a:lnTo>
                  <a:lnTo>
                    <a:pt x="75" y="17"/>
                  </a:lnTo>
                  <a:lnTo>
                    <a:pt x="88" y="12"/>
                  </a:lnTo>
                  <a:lnTo>
                    <a:pt x="100" y="7"/>
                  </a:lnTo>
                  <a:lnTo>
                    <a:pt x="114" y="4"/>
                  </a:lnTo>
                  <a:lnTo>
                    <a:pt x="128" y="1"/>
                  </a:lnTo>
                  <a:lnTo>
                    <a:pt x="142" y="0"/>
                  </a:lnTo>
                  <a:lnTo>
                    <a:pt x="157" y="1"/>
                  </a:lnTo>
                  <a:lnTo>
                    <a:pt x="171" y="4"/>
                  </a:lnTo>
                  <a:lnTo>
                    <a:pt x="185" y="7"/>
                  </a:lnTo>
                  <a:lnTo>
                    <a:pt x="198" y="12"/>
                  </a:lnTo>
                  <a:lnTo>
                    <a:pt x="210" y="17"/>
                  </a:lnTo>
                  <a:lnTo>
                    <a:pt x="222" y="24"/>
                  </a:lnTo>
                  <a:lnTo>
                    <a:pt x="243" y="42"/>
                  </a:lnTo>
                  <a:lnTo>
                    <a:pt x="260" y="64"/>
                  </a:lnTo>
                  <a:lnTo>
                    <a:pt x="267" y="75"/>
                  </a:lnTo>
                  <a:lnTo>
                    <a:pt x="274" y="88"/>
                  </a:lnTo>
                  <a:lnTo>
                    <a:pt x="279" y="101"/>
                  </a:lnTo>
                  <a:lnTo>
                    <a:pt x="282" y="115"/>
                  </a:lnTo>
                  <a:lnTo>
                    <a:pt x="285" y="129"/>
                  </a:lnTo>
                  <a:lnTo>
                    <a:pt x="285" y="143"/>
                  </a:lnTo>
                </a:path>
              </a:pathLst>
            </a:custGeom>
            <a:solidFill>
              <a:srgbClr val="FFC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35" name="Line 117"/>
            <p:cNvSpPr>
              <a:spLocks noChangeShapeType="1"/>
            </p:cNvSpPr>
            <p:nvPr/>
          </p:nvSpPr>
          <p:spPr bwMode="auto">
            <a:xfrm>
              <a:off x="3516313" y="3767063"/>
              <a:ext cx="10636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36" name="Line 118"/>
            <p:cNvSpPr>
              <a:spLocks noChangeShapeType="1"/>
            </p:cNvSpPr>
            <p:nvPr/>
          </p:nvSpPr>
          <p:spPr bwMode="auto">
            <a:xfrm>
              <a:off x="2808288" y="3875013"/>
              <a:ext cx="0" cy="5397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37" name="Line 119"/>
            <p:cNvSpPr>
              <a:spLocks noChangeShapeType="1"/>
            </p:cNvSpPr>
            <p:nvPr/>
          </p:nvSpPr>
          <p:spPr bwMode="auto">
            <a:xfrm>
              <a:off x="2808288" y="3875013"/>
              <a:ext cx="20161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38" name="Line 120"/>
            <p:cNvSpPr>
              <a:spLocks noChangeShapeType="1"/>
            </p:cNvSpPr>
            <p:nvPr/>
          </p:nvSpPr>
          <p:spPr bwMode="auto">
            <a:xfrm>
              <a:off x="3009900" y="3875013"/>
              <a:ext cx="0" cy="5397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39" name="Line 121"/>
            <p:cNvSpPr>
              <a:spLocks noChangeShapeType="1"/>
            </p:cNvSpPr>
            <p:nvPr/>
          </p:nvSpPr>
          <p:spPr bwMode="auto">
            <a:xfrm>
              <a:off x="3009900" y="3875013"/>
              <a:ext cx="20161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40" name="Line 122"/>
            <p:cNvSpPr>
              <a:spLocks noChangeShapeType="1"/>
            </p:cNvSpPr>
            <p:nvPr/>
          </p:nvSpPr>
          <p:spPr bwMode="auto">
            <a:xfrm>
              <a:off x="3211513" y="3875013"/>
              <a:ext cx="0" cy="5397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41" name="Line 123"/>
            <p:cNvSpPr>
              <a:spLocks noChangeShapeType="1"/>
            </p:cNvSpPr>
            <p:nvPr/>
          </p:nvSpPr>
          <p:spPr bwMode="auto">
            <a:xfrm>
              <a:off x="3211513" y="3875013"/>
              <a:ext cx="20320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42" name="Line 124"/>
            <p:cNvSpPr>
              <a:spLocks noChangeShapeType="1"/>
            </p:cNvSpPr>
            <p:nvPr/>
          </p:nvSpPr>
          <p:spPr bwMode="auto">
            <a:xfrm>
              <a:off x="3414713" y="3875013"/>
              <a:ext cx="0" cy="5397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43" name="Line 125"/>
            <p:cNvSpPr>
              <a:spLocks noChangeShapeType="1"/>
            </p:cNvSpPr>
            <p:nvPr/>
          </p:nvSpPr>
          <p:spPr bwMode="auto">
            <a:xfrm>
              <a:off x="3414713" y="3875013"/>
              <a:ext cx="20161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44" name="Line 126"/>
            <p:cNvSpPr>
              <a:spLocks noChangeShapeType="1"/>
            </p:cNvSpPr>
            <p:nvPr/>
          </p:nvSpPr>
          <p:spPr bwMode="auto">
            <a:xfrm>
              <a:off x="3616325" y="3875013"/>
              <a:ext cx="0" cy="5397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45" name="Line 127"/>
            <p:cNvSpPr>
              <a:spLocks noChangeShapeType="1"/>
            </p:cNvSpPr>
            <p:nvPr/>
          </p:nvSpPr>
          <p:spPr bwMode="auto">
            <a:xfrm>
              <a:off x="3616325" y="3875013"/>
              <a:ext cx="20161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46" name="Line 128"/>
            <p:cNvSpPr>
              <a:spLocks noChangeShapeType="1"/>
            </p:cNvSpPr>
            <p:nvPr/>
          </p:nvSpPr>
          <p:spPr bwMode="auto">
            <a:xfrm>
              <a:off x="3817938" y="3875013"/>
              <a:ext cx="0" cy="5397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47" name="Line 129"/>
            <p:cNvSpPr>
              <a:spLocks noChangeShapeType="1"/>
            </p:cNvSpPr>
            <p:nvPr/>
          </p:nvSpPr>
          <p:spPr bwMode="auto">
            <a:xfrm>
              <a:off x="3817938" y="3875013"/>
              <a:ext cx="20161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48" name="Line 130"/>
            <p:cNvSpPr>
              <a:spLocks noChangeShapeType="1"/>
            </p:cNvSpPr>
            <p:nvPr/>
          </p:nvSpPr>
          <p:spPr bwMode="auto">
            <a:xfrm>
              <a:off x="4019550" y="3875013"/>
              <a:ext cx="0" cy="5397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49" name="Line 131"/>
            <p:cNvSpPr>
              <a:spLocks noChangeShapeType="1"/>
            </p:cNvSpPr>
            <p:nvPr/>
          </p:nvSpPr>
          <p:spPr bwMode="auto">
            <a:xfrm>
              <a:off x="4019550" y="3875013"/>
              <a:ext cx="20320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50" name="Line 132"/>
            <p:cNvSpPr>
              <a:spLocks noChangeShapeType="1"/>
            </p:cNvSpPr>
            <p:nvPr/>
          </p:nvSpPr>
          <p:spPr bwMode="auto">
            <a:xfrm>
              <a:off x="4222750" y="3875013"/>
              <a:ext cx="0" cy="5397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51" name="Line 133"/>
            <p:cNvSpPr>
              <a:spLocks noChangeShapeType="1"/>
            </p:cNvSpPr>
            <p:nvPr/>
          </p:nvSpPr>
          <p:spPr bwMode="auto">
            <a:xfrm flipH="1">
              <a:off x="3516313" y="3875013"/>
              <a:ext cx="706437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52" name="Line 134"/>
            <p:cNvSpPr>
              <a:spLocks noChangeShapeType="1"/>
            </p:cNvSpPr>
            <p:nvPr/>
          </p:nvSpPr>
          <p:spPr bwMode="auto">
            <a:xfrm>
              <a:off x="3516313" y="3767063"/>
              <a:ext cx="0" cy="10795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53" name="Freeform 136"/>
            <p:cNvSpPr>
              <a:spLocks/>
            </p:cNvSpPr>
            <p:nvPr/>
          </p:nvSpPr>
          <p:spPr bwMode="auto">
            <a:xfrm>
              <a:off x="3167063" y="3928988"/>
              <a:ext cx="88900" cy="88900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2"/>
                  </a:moveTo>
                  <a:lnTo>
                    <a:pt x="285" y="157"/>
                  </a:lnTo>
                  <a:lnTo>
                    <a:pt x="283" y="171"/>
                  </a:lnTo>
                  <a:lnTo>
                    <a:pt x="279" y="185"/>
                  </a:lnTo>
                  <a:lnTo>
                    <a:pt x="275" y="198"/>
                  </a:lnTo>
                  <a:lnTo>
                    <a:pt x="268" y="211"/>
                  </a:lnTo>
                  <a:lnTo>
                    <a:pt x="261" y="222"/>
                  </a:lnTo>
                  <a:lnTo>
                    <a:pt x="243" y="243"/>
                  </a:lnTo>
                  <a:lnTo>
                    <a:pt x="223" y="261"/>
                  </a:lnTo>
                  <a:lnTo>
                    <a:pt x="211" y="268"/>
                  </a:lnTo>
                  <a:lnTo>
                    <a:pt x="198" y="274"/>
                  </a:lnTo>
                  <a:lnTo>
                    <a:pt x="186" y="279"/>
                  </a:lnTo>
                  <a:lnTo>
                    <a:pt x="172" y="283"/>
                  </a:lnTo>
                  <a:lnTo>
                    <a:pt x="158" y="285"/>
                  </a:lnTo>
                  <a:lnTo>
                    <a:pt x="143" y="285"/>
                  </a:lnTo>
                  <a:lnTo>
                    <a:pt x="129" y="285"/>
                  </a:lnTo>
                  <a:lnTo>
                    <a:pt x="115" y="283"/>
                  </a:lnTo>
                  <a:lnTo>
                    <a:pt x="101" y="279"/>
                  </a:lnTo>
                  <a:lnTo>
                    <a:pt x="88" y="274"/>
                  </a:lnTo>
                  <a:lnTo>
                    <a:pt x="76" y="268"/>
                  </a:lnTo>
                  <a:lnTo>
                    <a:pt x="64" y="261"/>
                  </a:lnTo>
                  <a:lnTo>
                    <a:pt x="42" y="243"/>
                  </a:lnTo>
                  <a:lnTo>
                    <a:pt x="25" y="222"/>
                  </a:lnTo>
                  <a:lnTo>
                    <a:pt x="18" y="211"/>
                  </a:lnTo>
                  <a:lnTo>
                    <a:pt x="12" y="198"/>
                  </a:lnTo>
                  <a:lnTo>
                    <a:pt x="7" y="185"/>
                  </a:lnTo>
                  <a:lnTo>
                    <a:pt x="4" y="171"/>
                  </a:lnTo>
                  <a:lnTo>
                    <a:pt x="1" y="157"/>
                  </a:lnTo>
                  <a:lnTo>
                    <a:pt x="0" y="142"/>
                  </a:lnTo>
                  <a:lnTo>
                    <a:pt x="1" y="128"/>
                  </a:lnTo>
                  <a:lnTo>
                    <a:pt x="4" y="115"/>
                  </a:lnTo>
                  <a:lnTo>
                    <a:pt x="7" y="101"/>
                  </a:lnTo>
                  <a:lnTo>
                    <a:pt x="12" y="88"/>
                  </a:lnTo>
                  <a:lnTo>
                    <a:pt x="18" y="75"/>
                  </a:lnTo>
                  <a:lnTo>
                    <a:pt x="25" y="64"/>
                  </a:lnTo>
                  <a:lnTo>
                    <a:pt x="42" y="42"/>
                  </a:lnTo>
                  <a:lnTo>
                    <a:pt x="64" y="24"/>
                  </a:lnTo>
                  <a:lnTo>
                    <a:pt x="76" y="17"/>
                  </a:lnTo>
                  <a:lnTo>
                    <a:pt x="88" y="11"/>
                  </a:lnTo>
                  <a:lnTo>
                    <a:pt x="101" y="7"/>
                  </a:lnTo>
                  <a:lnTo>
                    <a:pt x="115" y="3"/>
                  </a:lnTo>
                  <a:lnTo>
                    <a:pt x="129" y="1"/>
                  </a:lnTo>
                  <a:lnTo>
                    <a:pt x="143" y="0"/>
                  </a:lnTo>
                  <a:lnTo>
                    <a:pt x="158" y="1"/>
                  </a:lnTo>
                  <a:lnTo>
                    <a:pt x="172" y="3"/>
                  </a:lnTo>
                  <a:lnTo>
                    <a:pt x="186" y="7"/>
                  </a:lnTo>
                  <a:lnTo>
                    <a:pt x="198" y="11"/>
                  </a:lnTo>
                  <a:lnTo>
                    <a:pt x="211" y="17"/>
                  </a:lnTo>
                  <a:lnTo>
                    <a:pt x="223" y="24"/>
                  </a:lnTo>
                  <a:lnTo>
                    <a:pt x="243" y="42"/>
                  </a:lnTo>
                  <a:lnTo>
                    <a:pt x="261" y="64"/>
                  </a:lnTo>
                  <a:lnTo>
                    <a:pt x="268" y="75"/>
                  </a:lnTo>
                  <a:lnTo>
                    <a:pt x="275" y="88"/>
                  </a:lnTo>
                  <a:lnTo>
                    <a:pt x="279" y="101"/>
                  </a:lnTo>
                  <a:lnTo>
                    <a:pt x="283" y="115"/>
                  </a:lnTo>
                  <a:lnTo>
                    <a:pt x="285" y="128"/>
                  </a:lnTo>
                  <a:lnTo>
                    <a:pt x="285" y="14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54" name="Freeform 138"/>
            <p:cNvSpPr>
              <a:spLocks/>
            </p:cNvSpPr>
            <p:nvPr/>
          </p:nvSpPr>
          <p:spPr bwMode="auto">
            <a:xfrm>
              <a:off x="2965450" y="3928988"/>
              <a:ext cx="87313" cy="88900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2"/>
                  </a:moveTo>
                  <a:lnTo>
                    <a:pt x="285" y="157"/>
                  </a:lnTo>
                  <a:lnTo>
                    <a:pt x="283" y="171"/>
                  </a:lnTo>
                  <a:lnTo>
                    <a:pt x="279" y="185"/>
                  </a:lnTo>
                  <a:lnTo>
                    <a:pt x="275" y="198"/>
                  </a:lnTo>
                  <a:lnTo>
                    <a:pt x="268" y="211"/>
                  </a:lnTo>
                  <a:lnTo>
                    <a:pt x="261" y="222"/>
                  </a:lnTo>
                  <a:lnTo>
                    <a:pt x="243" y="243"/>
                  </a:lnTo>
                  <a:lnTo>
                    <a:pt x="223" y="261"/>
                  </a:lnTo>
                  <a:lnTo>
                    <a:pt x="211" y="268"/>
                  </a:lnTo>
                  <a:lnTo>
                    <a:pt x="198" y="274"/>
                  </a:lnTo>
                  <a:lnTo>
                    <a:pt x="185" y="279"/>
                  </a:lnTo>
                  <a:lnTo>
                    <a:pt x="172" y="283"/>
                  </a:lnTo>
                  <a:lnTo>
                    <a:pt x="158" y="285"/>
                  </a:lnTo>
                  <a:lnTo>
                    <a:pt x="143" y="285"/>
                  </a:lnTo>
                  <a:lnTo>
                    <a:pt x="129" y="285"/>
                  </a:lnTo>
                  <a:lnTo>
                    <a:pt x="115" y="283"/>
                  </a:lnTo>
                  <a:lnTo>
                    <a:pt x="101" y="279"/>
                  </a:lnTo>
                  <a:lnTo>
                    <a:pt x="88" y="274"/>
                  </a:lnTo>
                  <a:lnTo>
                    <a:pt x="75" y="268"/>
                  </a:lnTo>
                  <a:lnTo>
                    <a:pt x="64" y="261"/>
                  </a:lnTo>
                  <a:lnTo>
                    <a:pt x="42" y="243"/>
                  </a:lnTo>
                  <a:lnTo>
                    <a:pt x="25" y="222"/>
                  </a:lnTo>
                  <a:lnTo>
                    <a:pt x="18" y="211"/>
                  </a:lnTo>
                  <a:lnTo>
                    <a:pt x="12" y="198"/>
                  </a:lnTo>
                  <a:lnTo>
                    <a:pt x="7" y="185"/>
                  </a:lnTo>
                  <a:lnTo>
                    <a:pt x="4" y="171"/>
                  </a:lnTo>
                  <a:lnTo>
                    <a:pt x="1" y="157"/>
                  </a:lnTo>
                  <a:lnTo>
                    <a:pt x="0" y="142"/>
                  </a:lnTo>
                  <a:lnTo>
                    <a:pt x="1" y="128"/>
                  </a:lnTo>
                  <a:lnTo>
                    <a:pt x="4" y="115"/>
                  </a:lnTo>
                  <a:lnTo>
                    <a:pt x="7" y="101"/>
                  </a:lnTo>
                  <a:lnTo>
                    <a:pt x="12" y="88"/>
                  </a:lnTo>
                  <a:lnTo>
                    <a:pt x="18" y="75"/>
                  </a:lnTo>
                  <a:lnTo>
                    <a:pt x="25" y="64"/>
                  </a:lnTo>
                  <a:lnTo>
                    <a:pt x="42" y="42"/>
                  </a:lnTo>
                  <a:lnTo>
                    <a:pt x="64" y="24"/>
                  </a:lnTo>
                  <a:lnTo>
                    <a:pt x="75" y="17"/>
                  </a:lnTo>
                  <a:lnTo>
                    <a:pt x="88" y="11"/>
                  </a:lnTo>
                  <a:lnTo>
                    <a:pt x="101" y="7"/>
                  </a:lnTo>
                  <a:lnTo>
                    <a:pt x="115" y="3"/>
                  </a:lnTo>
                  <a:lnTo>
                    <a:pt x="129" y="1"/>
                  </a:lnTo>
                  <a:lnTo>
                    <a:pt x="143" y="0"/>
                  </a:lnTo>
                  <a:lnTo>
                    <a:pt x="158" y="1"/>
                  </a:lnTo>
                  <a:lnTo>
                    <a:pt x="172" y="3"/>
                  </a:lnTo>
                  <a:lnTo>
                    <a:pt x="185" y="7"/>
                  </a:lnTo>
                  <a:lnTo>
                    <a:pt x="198" y="11"/>
                  </a:lnTo>
                  <a:lnTo>
                    <a:pt x="211" y="17"/>
                  </a:lnTo>
                  <a:lnTo>
                    <a:pt x="223" y="24"/>
                  </a:lnTo>
                  <a:lnTo>
                    <a:pt x="243" y="42"/>
                  </a:lnTo>
                  <a:lnTo>
                    <a:pt x="261" y="64"/>
                  </a:lnTo>
                  <a:lnTo>
                    <a:pt x="268" y="75"/>
                  </a:lnTo>
                  <a:lnTo>
                    <a:pt x="275" y="88"/>
                  </a:lnTo>
                  <a:lnTo>
                    <a:pt x="279" y="101"/>
                  </a:lnTo>
                  <a:lnTo>
                    <a:pt x="283" y="115"/>
                  </a:lnTo>
                  <a:lnTo>
                    <a:pt x="285" y="128"/>
                  </a:lnTo>
                  <a:lnTo>
                    <a:pt x="285" y="14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55" name="Rectangle 139"/>
            <p:cNvSpPr>
              <a:spLocks noChangeArrowheads="1"/>
            </p:cNvSpPr>
            <p:nvPr/>
          </p:nvSpPr>
          <p:spPr bwMode="auto">
            <a:xfrm>
              <a:off x="3976688" y="3928988"/>
              <a:ext cx="87312" cy="857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56" name="Rectangle 140"/>
            <p:cNvSpPr>
              <a:spLocks noChangeArrowheads="1"/>
            </p:cNvSpPr>
            <p:nvPr/>
          </p:nvSpPr>
          <p:spPr bwMode="auto">
            <a:xfrm>
              <a:off x="3976688" y="3928988"/>
              <a:ext cx="87312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57" name="Rectangle 142"/>
            <p:cNvSpPr>
              <a:spLocks noChangeArrowheads="1"/>
            </p:cNvSpPr>
            <p:nvPr/>
          </p:nvSpPr>
          <p:spPr bwMode="auto">
            <a:xfrm>
              <a:off x="3773488" y="3928988"/>
              <a:ext cx="88900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58" name="Rectangle 144"/>
            <p:cNvSpPr>
              <a:spLocks noChangeArrowheads="1"/>
            </p:cNvSpPr>
            <p:nvPr/>
          </p:nvSpPr>
          <p:spPr bwMode="auto">
            <a:xfrm>
              <a:off x="3571875" y="3928988"/>
              <a:ext cx="88900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59" name="Rectangle 146"/>
            <p:cNvSpPr>
              <a:spLocks noChangeArrowheads="1"/>
            </p:cNvSpPr>
            <p:nvPr/>
          </p:nvSpPr>
          <p:spPr bwMode="auto">
            <a:xfrm>
              <a:off x="3370263" y="3928988"/>
              <a:ext cx="87312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60" name="Rectangle 148"/>
            <p:cNvSpPr>
              <a:spLocks noChangeArrowheads="1"/>
            </p:cNvSpPr>
            <p:nvPr/>
          </p:nvSpPr>
          <p:spPr bwMode="auto">
            <a:xfrm>
              <a:off x="2763838" y="3928988"/>
              <a:ext cx="88900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61" name="Rectangle 150"/>
            <p:cNvSpPr>
              <a:spLocks noChangeArrowheads="1"/>
            </p:cNvSpPr>
            <p:nvPr/>
          </p:nvSpPr>
          <p:spPr bwMode="auto">
            <a:xfrm>
              <a:off x="4178300" y="3928988"/>
              <a:ext cx="87313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62" name="Freeform 152"/>
            <p:cNvSpPr>
              <a:spLocks/>
            </p:cNvSpPr>
            <p:nvPr/>
          </p:nvSpPr>
          <p:spPr bwMode="auto">
            <a:xfrm>
              <a:off x="3354388" y="3724200"/>
              <a:ext cx="88900" cy="87313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3"/>
                  </a:moveTo>
                  <a:lnTo>
                    <a:pt x="285" y="158"/>
                  </a:lnTo>
                  <a:lnTo>
                    <a:pt x="283" y="171"/>
                  </a:lnTo>
                  <a:lnTo>
                    <a:pt x="280" y="185"/>
                  </a:lnTo>
                  <a:lnTo>
                    <a:pt x="275" y="198"/>
                  </a:lnTo>
                  <a:lnTo>
                    <a:pt x="268" y="211"/>
                  </a:lnTo>
                  <a:lnTo>
                    <a:pt x="261" y="222"/>
                  </a:lnTo>
                  <a:lnTo>
                    <a:pt x="244" y="243"/>
                  </a:lnTo>
                  <a:lnTo>
                    <a:pt x="223" y="261"/>
                  </a:lnTo>
                  <a:lnTo>
                    <a:pt x="211" y="268"/>
                  </a:lnTo>
                  <a:lnTo>
                    <a:pt x="198" y="275"/>
                  </a:lnTo>
                  <a:lnTo>
                    <a:pt x="186" y="279"/>
                  </a:lnTo>
                  <a:lnTo>
                    <a:pt x="172" y="283"/>
                  </a:lnTo>
                  <a:lnTo>
                    <a:pt x="158" y="285"/>
                  </a:lnTo>
                  <a:lnTo>
                    <a:pt x="143" y="285"/>
                  </a:lnTo>
                  <a:lnTo>
                    <a:pt x="129" y="285"/>
                  </a:lnTo>
                  <a:lnTo>
                    <a:pt x="115" y="283"/>
                  </a:lnTo>
                  <a:lnTo>
                    <a:pt x="101" y="279"/>
                  </a:lnTo>
                  <a:lnTo>
                    <a:pt x="88" y="275"/>
                  </a:lnTo>
                  <a:lnTo>
                    <a:pt x="76" y="268"/>
                  </a:lnTo>
                  <a:lnTo>
                    <a:pt x="64" y="261"/>
                  </a:lnTo>
                  <a:lnTo>
                    <a:pt x="42" y="243"/>
                  </a:lnTo>
                  <a:lnTo>
                    <a:pt x="25" y="222"/>
                  </a:lnTo>
                  <a:lnTo>
                    <a:pt x="18" y="211"/>
                  </a:lnTo>
                  <a:lnTo>
                    <a:pt x="12" y="198"/>
                  </a:lnTo>
                  <a:lnTo>
                    <a:pt x="7" y="185"/>
                  </a:lnTo>
                  <a:lnTo>
                    <a:pt x="4" y="171"/>
                  </a:lnTo>
                  <a:lnTo>
                    <a:pt x="2" y="158"/>
                  </a:lnTo>
                  <a:lnTo>
                    <a:pt x="0" y="143"/>
                  </a:lnTo>
                  <a:lnTo>
                    <a:pt x="2" y="129"/>
                  </a:lnTo>
                  <a:lnTo>
                    <a:pt x="4" y="115"/>
                  </a:lnTo>
                  <a:lnTo>
                    <a:pt x="7" y="101"/>
                  </a:lnTo>
                  <a:lnTo>
                    <a:pt x="12" y="88"/>
                  </a:lnTo>
                  <a:lnTo>
                    <a:pt x="18" y="75"/>
                  </a:lnTo>
                  <a:lnTo>
                    <a:pt x="25" y="64"/>
                  </a:lnTo>
                  <a:lnTo>
                    <a:pt x="42" y="42"/>
                  </a:lnTo>
                  <a:lnTo>
                    <a:pt x="64" y="24"/>
                  </a:lnTo>
                  <a:lnTo>
                    <a:pt x="76" y="17"/>
                  </a:lnTo>
                  <a:lnTo>
                    <a:pt x="88" y="12"/>
                  </a:lnTo>
                  <a:lnTo>
                    <a:pt x="101" y="7"/>
                  </a:lnTo>
                  <a:lnTo>
                    <a:pt x="115" y="4"/>
                  </a:lnTo>
                  <a:lnTo>
                    <a:pt x="129" y="1"/>
                  </a:lnTo>
                  <a:lnTo>
                    <a:pt x="143" y="0"/>
                  </a:lnTo>
                  <a:lnTo>
                    <a:pt x="158" y="1"/>
                  </a:lnTo>
                  <a:lnTo>
                    <a:pt x="172" y="4"/>
                  </a:lnTo>
                  <a:lnTo>
                    <a:pt x="186" y="7"/>
                  </a:lnTo>
                  <a:lnTo>
                    <a:pt x="198" y="12"/>
                  </a:lnTo>
                  <a:lnTo>
                    <a:pt x="211" y="17"/>
                  </a:lnTo>
                  <a:lnTo>
                    <a:pt x="223" y="24"/>
                  </a:lnTo>
                  <a:lnTo>
                    <a:pt x="244" y="42"/>
                  </a:lnTo>
                  <a:lnTo>
                    <a:pt x="261" y="64"/>
                  </a:lnTo>
                  <a:lnTo>
                    <a:pt x="268" y="75"/>
                  </a:lnTo>
                  <a:lnTo>
                    <a:pt x="275" y="88"/>
                  </a:lnTo>
                  <a:lnTo>
                    <a:pt x="280" y="101"/>
                  </a:lnTo>
                  <a:lnTo>
                    <a:pt x="283" y="115"/>
                  </a:lnTo>
                  <a:lnTo>
                    <a:pt x="285" y="129"/>
                  </a:lnTo>
                  <a:lnTo>
                    <a:pt x="285" y="14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763" name="Rectangle 154"/>
            <p:cNvSpPr>
              <a:spLocks noChangeArrowheads="1"/>
            </p:cNvSpPr>
            <p:nvPr/>
          </p:nvSpPr>
          <p:spPr bwMode="auto">
            <a:xfrm>
              <a:off x="3152775" y="3724200"/>
              <a:ext cx="87313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64" name="Rectangle 156"/>
            <p:cNvSpPr>
              <a:spLocks noChangeArrowheads="1"/>
            </p:cNvSpPr>
            <p:nvPr/>
          </p:nvSpPr>
          <p:spPr bwMode="auto">
            <a:xfrm>
              <a:off x="2951163" y="3724200"/>
              <a:ext cx="87312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65" name="Rectangle 158"/>
            <p:cNvSpPr>
              <a:spLocks noChangeArrowheads="1"/>
            </p:cNvSpPr>
            <p:nvPr/>
          </p:nvSpPr>
          <p:spPr bwMode="auto">
            <a:xfrm>
              <a:off x="2749550" y="3724200"/>
              <a:ext cx="88900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66" name="Rectangle 160"/>
            <p:cNvSpPr>
              <a:spLocks noChangeArrowheads="1"/>
            </p:cNvSpPr>
            <p:nvPr/>
          </p:nvSpPr>
          <p:spPr bwMode="auto">
            <a:xfrm>
              <a:off x="2346325" y="3724200"/>
              <a:ext cx="85725" cy="857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767" name="Freeform 162"/>
            <p:cNvSpPr>
              <a:spLocks/>
            </p:cNvSpPr>
            <p:nvPr/>
          </p:nvSpPr>
          <p:spPr bwMode="auto">
            <a:xfrm>
              <a:off x="2547938" y="3724200"/>
              <a:ext cx="87312" cy="87313"/>
            </a:xfrm>
            <a:custGeom>
              <a:avLst/>
              <a:gdLst>
                <a:gd name="T0" fmla="*/ 2147483647 w 285"/>
                <a:gd name="T1" fmla="*/ 2147483647 h 285"/>
                <a:gd name="T2" fmla="*/ 2147483647 w 285"/>
                <a:gd name="T3" fmla="*/ 2147483647 h 285"/>
                <a:gd name="T4" fmla="*/ 2147483647 w 285"/>
                <a:gd name="T5" fmla="*/ 2147483647 h 285"/>
                <a:gd name="T6" fmla="*/ 2147483647 w 285"/>
                <a:gd name="T7" fmla="*/ 2147483647 h 285"/>
                <a:gd name="T8" fmla="*/ 2147483647 w 285"/>
                <a:gd name="T9" fmla="*/ 2147483647 h 285"/>
                <a:gd name="T10" fmla="*/ 2147483647 w 285"/>
                <a:gd name="T11" fmla="*/ 2147483647 h 285"/>
                <a:gd name="T12" fmla="*/ 2147483647 w 285"/>
                <a:gd name="T13" fmla="*/ 2147483647 h 285"/>
                <a:gd name="T14" fmla="*/ 2147483647 w 285"/>
                <a:gd name="T15" fmla="*/ 2147483647 h 285"/>
                <a:gd name="T16" fmla="*/ 2147483647 w 285"/>
                <a:gd name="T17" fmla="*/ 2147483647 h 285"/>
                <a:gd name="T18" fmla="*/ 2147483647 w 285"/>
                <a:gd name="T19" fmla="*/ 2147483647 h 285"/>
                <a:gd name="T20" fmla="*/ 2147483647 w 285"/>
                <a:gd name="T21" fmla="*/ 2147483647 h 285"/>
                <a:gd name="T22" fmla="*/ 2147483647 w 285"/>
                <a:gd name="T23" fmla="*/ 2147483647 h 285"/>
                <a:gd name="T24" fmla="*/ 2147483647 w 285"/>
                <a:gd name="T25" fmla="*/ 2147483647 h 285"/>
                <a:gd name="T26" fmla="*/ 2147483647 w 285"/>
                <a:gd name="T27" fmla="*/ 2147483647 h 285"/>
                <a:gd name="T28" fmla="*/ 2147483647 w 285"/>
                <a:gd name="T29" fmla="*/ 2147483647 h 285"/>
                <a:gd name="T30" fmla="*/ 2147483647 w 285"/>
                <a:gd name="T31" fmla="*/ 2147483647 h 285"/>
                <a:gd name="T32" fmla="*/ 2147483647 w 285"/>
                <a:gd name="T33" fmla="*/ 2147483647 h 285"/>
                <a:gd name="T34" fmla="*/ 2147483647 w 285"/>
                <a:gd name="T35" fmla="*/ 2147483647 h 285"/>
                <a:gd name="T36" fmla="*/ 2147483647 w 285"/>
                <a:gd name="T37" fmla="*/ 2147483647 h 285"/>
                <a:gd name="T38" fmla="*/ 2147483647 w 285"/>
                <a:gd name="T39" fmla="*/ 2147483647 h 285"/>
                <a:gd name="T40" fmla="*/ 2147483647 w 285"/>
                <a:gd name="T41" fmla="*/ 2147483647 h 285"/>
                <a:gd name="T42" fmla="*/ 2147483647 w 285"/>
                <a:gd name="T43" fmla="*/ 2147483647 h 285"/>
                <a:gd name="T44" fmla="*/ 2147483647 w 285"/>
                <a:gd name="T45" fmla="*/ 2147483647 h 285"/>
                <a:gd name="T46" fmla="*/ 2147483647 w 285"/>
                <a:gd name="T47" fmla="*/ 2147483647 h 285"/>
                <a:gd name="T48" fmla="*/ 2147483647 w 285"/>
                <a:gd name="T49" fmla="*/ 2147483647 h 285"/>
                <a:gd name="T50" fmla="*/ 2147483647 w 285"/>
                <a:gd name="T51" fmla="*/ 2147483647 h 285"/>
                <a:gd name="T52" fmla="*/ 0 w 285"/>
                <a:gd name="T53" fmla="*/ 2147483647 h 285"/>
                <a:gd name="T54" fmla="*/ 0 w 285"/>
                <a:gd name="T55" fmla="*/ 2147483647 h 285"/>
                <a:gd name="T56" fmla="*/ 0 w 285"/>
                <a:gd name="T57" fmla="*/ 2147483647 h 285"/>
                <a:gd name="T58" fmla="*/ 0 w 285"/>
                <a:gd name="T59" fmla="*/ 2147483647 h 285"/>
                <a:gd name="T60" fmla="*/ 0 w 285"/>
                <a:gd name="T61" fmla="*/ 2147483647 h 285"/>
                <a:gd name="T62" fmla="*/ 2147483647 w 285"/>
                <a:gd name="T63" fmla="*/ 2147483647 h 285"/>
                <a:gd name="T64" fmla="*/ 2147483647 w 285"/>
                <a:gd name="T65" fmla="*/ 2147483647 h 285"/>
                <a:gd name="T66" fmla="*/ 2147483647 w 285"/>
                <a:gd name="T67" fmla="*/ 2147483647 h 285"/>
                <a:gd name="T68" fmla="*/ 2147483647 w 285"/>
                <a:gd name="T69" fmla="*/ 2147483647 h 285"/>
                <a:gd name="T70" fmla="*/ 2147483647 w 285"/>
                <a:gd name="T71" fmla="*/ 2147483647 h 285"/>
                <a:gd name="T72" fmla="*/ 2147483647 w 285"/>
                <a:gd name="T73" fmla="*/ 2147483647 h 285"/>
                <a:gd name="T74" fmla="*/ 2147483647 w 285"/>
                <a:gd name="T75" fmla="*/ 2147483647 h 285"/>
                <a:gd name="T76" fmla="*/ 2147483647 w 285"/>
                <a:gd name="T77" fmla="*/ 2147483647 h 285"/>
                <a:gd name="T78" fmla="*/ 2147483647 w 285"/>
                <a:gd name="T79" fmla="*/ 2147483647 h 285"/>
                <a:gd name="T80" fmla="*/ 2147483647 w 285"/>
                <a:gd name="T81" fmla="*/ 0 h 285"/>
                <a:gd name="T82" fmla="*/ 2147483647 w 285"/>
                <a:gd name="T83" fmla="*/ 0 h 285"/>
                <a:gd name="T84" fmla="*/ 2147483647 w 285"/>
                <a:gd name="T85" fmla="*/ 0 h 285"/>
                <a:gd name="T86" fmla="*/ 2147483647 w 285"/>
                <a:gd name="T87" fmla="*/ 0 h 285"/>
                <a:gd name="T88" fmla="*/ 2147483647 w 285"/>
                <a:gd name="T89" fmla="*/ 0 h 285"/>
                <a:gd name="T90" fmla="*/ 2147483647 w 285"/>
                <a:gd name="T91" fmla="*/ 2147483647 h 285"/>
                <a:gd name="T92" fmla="*/ 2147483647 w 285"/>
                <a:gd name="T93" fmla="*/ 2147483647 h 285"/>
                <a:gd name="T94" fmla="*/ 2147483647 w 285"/>
                <a:gd name="T95" fmla="*/ 2147483647 h 285"/>
                <a:gd name="T96" fmla="*/ 2147483647 w 285"/>
                <a:gd name="T97" fmla="*/ 2147483647 h 285"/>
                <a:gd name="T98" fmla="*/ 2147483647 w 285"/>
                <a:gd name="T99" fmla="*/ 2147483647 h 285"/>
                <a:gd name="T100" fmla="*/ 2147483647 w 285"/>
                <a:gd name="T101" fmla="*/ 2147483647 h 285"/>
                <a:gd name="T102" fmla="*/ 2147483647 w 285"/>
                <a:gd name="T103" fmla="*/ 2147483647 h 285"/>
                <a:gd name="T104" fmla="*/ 2147483647 w 285"/>
                <a:gd name="T105" fmla="*/ 2147483647 h 285"/>
                <a:gd name="T106" fmla="*/ 2147483647 w 285"/>
                <a:gd name="T107" fmla="*/ 2147483647 h 285"/>
                <a:gd name="T108" fmla="*/ 2147483647 w 285"/>
                <a:gd name="T109" fmla="*/ 2147483647 h 285"/>
                <a:gd name="T110" fmla="*/ 2147483647 w 285"/>
                <a:gd name="T111" fmla="*/ 2147483647 h 285"/>
                <a:gd name="T112" fmla="*/ 2147483647 w 285"/>
                <a:gd name="T113" fmla="*/ 2147483647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5"/>
                <a:gd name="T172" fmla="*/ 0 h 285"/>
                <a:gd name="T173" fmla="*/ 285 w 285"/>
                <a:gd name="T174" fmla="*/ 285 h 2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5" h="285">
                  <a:moveTo>
                    <a:pt x="285" y="143"/>
                  </a:moveTo>
                  <a:lnTo>
                    <a:pt x="285" y="158"/>
                  </a:lnTo>
                  <a:lnTo>
                    <a:pt x="283" y="171"/>
                  </a:lnTo>
                  <a:lnTo>
                    <a:pt x="279" y="185"/>
                  </a:lnTo>
                  <a:lnTo>
                    <a:pt x="275" y="198"/>
                  </a:lnTo>
                  <a:lnTo>
                    <a:pt x="268" y="211"/>
                  </a:lnTo>
                  <a:lnTo>
                    <a:pt x="261" y="222"/>
                  </a:lnTo>
                  <a:lnTo>
                    <a:pt x="243" y="243"/>
                  </a:lnTo>
                  <a:lnTo>
                    <a:pt x="223" y="261"/>
                  </a:lnTo>
                  <a:lnTo>
                    <a:pt x="211" y="268"/>
                  </a:lnTo>
                  <a:lnTo>
                    <a:pt x="198" y="275"/>
                  </a:lnTo>
                  <a:lnTo>
                    <a:pt x="185" y="279"/>
                  </a:lnTo>
                  <a:lnTo>
                    <a:pt x="172" y="283"/>
                  </a:lnTo>
                  <a:lnTo>
                    <a:pt x="158" y="285"/>
                  </a:lnTo>
                  <a:lnTo>
                    <a:pt x="143" y="285"/>
                  </a:lnTo>
                  <a:lnTo>
                    <a:pt x="129" y="285"/>
                  </a:lnTo>
                  <a:lnTo>
                    <a:pt x="114" y="283"/>
                  </a:lnTo>
                  <a:lnTo>
                    <a:pt x="101" y="279"/>
                  </a:lnTo>
                  <a:lnTo>
                    <a:pt x="87" y="275"/>
                  </a:lnTo>
                  <a:lnTo>
                    <a:pt x="75" y="268"/>
                  </a:lnTo>
                  <a:lnTo>
                    <a:pt x="63" y="261"/>
                  </a:lnTo>
                  <a:lnTo>
                    <a:pt x="42" y="243"/>
                  </a:lnTo>
                  <a:lnTo>
                    <a:pt x="25" y="222"/>
                  </a:lnTo>
                  <a:lnTo>
                    <a:pt x="18" y="211"/>
                  </a:lnTo>
                  <a:lnTo>
                    <a:pt x="12" y="198"/>
                  </a:lnTo>
                  <a:lnTo>
                    <a:pt x="7" y="185"/>
                  </a:lnTo>
                  <a:lnTo>
                    <a:pt x="4" y="171"/>
                  </a:lnTo>
                  <a:lnTo>
                    <a:pt x="1" y="158"/>
                  </a:lnTo>
                  <a:lnTo>
                    <a:pt x="0" y="143"/>
                  </a:lnTo>
                  <a:lnTo>
                    <a:pt x="1" y="129"/>
                  </a:lnTo>
                  <a:lnTo>
                    <a:pt x="4" y="114"/>
                  </a:lnTo>
                  <a:lnTo>
                    <a:pt x="7" y="101"/>
                  </a:lnTo>
                  <a:lnTo>
                    <a:pt x="12" y="87"/>
                  </a:lnTo>
                  <a:lnTo>
                    <a:pt x="18" y="75"/>
                  </a:lnTo>
                  <a:lnTo>
                    <a:pt x="25" y="63"/>
                  </a:lnTo>
                  <a:lnTo>
                    <a:pt x="42" y="42"/>
                  </a:lnTo>
                  <a:lnTo>
                    <a:pt x="63" y="24"/>
                  </a:lnTo>
                  <a:lnTo>
                    <a:pt x="75" y="17"/>
                  </a:lnTo>
                  <a:lnTo>
                    <a:pt x="87" y="12"/>
                  </a:lnTo>
                  <a:lnTo>
                    <a:pt x="101" y="7"/>
                  </a:lnTo>
                  <a:lnTo>
                    <a:pt x="114" y="4"/>
                  </a:lnTo>
                  <a:lnTo>
                    <a:pt x="129" y="1"/>
                  </a:lnTo>
                  <a:lnTo>
                    <a:pt x="143" y="0"/>
                  </a:lnTo>
                  <a:lnTo>
                    <a:pt x="158" y="1"/>
                  </a:lnTo>
                  <a:lnTo>
                    <a:pt x="172" y="4"/>
                  </a:lnTo>
                  <a:lnTo>
                    <a:pt x="185" y="7"/>
                  </a:lnTo>
                  <a:lnTo>
                    <a:pt x="198" y="12"/>
                  </a:lnTo>
                  <a:lnTo>
                    <a:pt x="211" y="17"/>
                  </a:lnTo>
                  <a:lnTo>
                    <a:pt x="223" y="24"/>
                  </a:lnTo>
                  <a:lnTo>
                    <a:pt x="243" y="42"/>
                  </a:lnTo>
                  <a:lnTo>
                    <a:pt x="261" y="63"/>
                  </a:lnTo>
                  <a:lnTo>
                    <a:pt x="268" y="75"/>
                  </a:lnTo>
                  <a:lnTo>
                    <a:pt x="275" y="87"/>
                  </a:lnTo>
                  <a:lnTo>
                    <a:pt x="279" y="101"/>
                  </a:lnTo>
                  <a:lnTo>
                    <a:pt x="283" y="114"/>
                  </a:lnTo>
                  <a:lnTo>
                    <a:pt x="285" y="129"/>
                  </a:lnTo>
                  <a:lnTo>
                    <a:pt x="285" y="14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cxnSp>
          <p:nvCxnSpPr>
            <p:cNvPr id="455" name="Straight Arrow Connector 454"/>
            <p:cNvCxnSpPr/>
            <p:nvPr/>
          </p:nvCxnSpPr>
          <p:spPr>
            <a:xfrm rot="5400000" flipH="1" flipV="1">
              <a:off x="3929063" y="4108375"/>
              <a:ext cx="114300" cy="95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75" name="Group 423"/>
          <p:cNvGrpSpPr>
            <a:grpSpLocks/>
          </p:cNvGrpSpPr>
          <p:nvPr/>
        </p:nvGrpSpPr>
        <p:grpSpPr bwMode="auto">
          <a:xfrm>
            <a:off x="722313" y="4762184"/>
            <a:ext cx="3894137" cy="1152525"/>
            <a:chOff x="757238" y="4792663"/>
            <a:chExt cx="3894137" cy="1152525"/>
          </a:xfrm>
        </p:grpSpPr>
        <p:sp>
          <p:nvSpPr>
            <p:cNvPr id="57525" name="Text Box 524"/>
            <p:cNvSpPr txBox="1">
              <a:spLocks noChangeArrowheads="1"/>
            </p:cNvSpPr>
            <p:nvPr/>
          </p:nvSpPr>
          <p:spPr bwMode="auto">
            <a:xfrm>
              <a:off x="757238" y="4792663"/>
              <a:ext cx="6655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900" b="1" dirty="0">
                  <a:solidFill>
                    <a:srgbClr val="000000"/>
                  </a:solidFill>
                  <a:latin typeface="Arial" charset="0"/>
                </a:rPr>
                <a:t>Family C</a:t>
              </a:r>
            </a:p>
          </p:txBody>
        </p:sp>
        <p:sp>
          <p:nvSpPr>
            <p:cNvPr id="57526" name="Rectangle 764"/>
            <p:cNvSpPr>
              <a:spLocks noChangeArrowheads="1"/>
            </p:cNvSpPr>
            <p:nvPr/>
          </p:nvSpPr>
          <p:spPr bwMode="auto">
            <a:xfrm>
              <a:off x="2827338" y="5005388"/>
              <a:ext cx="101600" cy="100012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27" name="Line 765"/>
            <p:cNvSpPr>
              <a:spLocks noChangeShapeType="1"/>
            </p:cNvSpPr>
            <p:nvPr/>
          </p:nvSpPr>
          <p:spPr bwMode="auto">
            <a:xfrm>
              <a:off x="2928938" y="5056188"/>
              <a:ext cx="1238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28" name="Line 766"/>
            <p:cNvSpPr>
              <a:spLocks noChangeShapeType="1"/>
            </p:cNvSpPr>
            <p:nvPr/>
          </p:nvSpPr>
          <p:spPr bwMode="auto">
            <a:xfrm>
              <a:off x="3052763" y="5056188"/>
              <a:ext cx="12541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29" name="Line 767"/>
            <p:cNvSpPr>
              <a:spLocks noChangeShapeType="1"/>
            </p:cNvSpPr>
            <p:nvPr/>
          </p:nvSpPr>
          <p:spPr bwMode="auto">
            <a:xfrm>
              <a:off x="1331913" y="5178425"/>
              <a:ext cx="0" cy="6191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30" name="Line 768"/>
            <p:cNvSpPr>
              <a:spLocks noChangeShapeType="1"/>
            </p:cNvSpPr>
            <p:nvPr/>
          </p:nvSpPr>
          <p:spPr bwMode="auto">
            <a:xfrm>
              <a:off x="1331913" y="5178425"/>
              <a:ext cx="103981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31" name="Line 769"/>
            <p:cNvSpPr>
              <a:spLocks noChangeShapeType="1"/>
            </p:cNvSpPr>
            <p:nvPr/>
          </p:nvSpPr>
          <p:spPr bwMode="auto">
            <a:xfrm>
              <a:off x="2371725" y="5178425"/>
              <a:ext cx="0" cy="6191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32" name="Line 770"/>
            <p:cNvSpPr>
              <a:spLocks noChangeShapeType="1"/>
            </p:cNvSpPr>
            <p:nvPr/>
          </p:nvSpPr>
          <p:spPr bwMode="auto">
            <a:xfrm>
              <a:off x="2371725" y="5178425"/>
              <a:ext cx="223361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33" name="Line 771"/>
            <p:cNvSpPr>
              <a:spLocks noChangeShapeType="1"/>
            </p:cNvSpPr>
            <p:nvPr/>
          </p:nvSpPr>
          <p:spPr bwMode="auto">
            <a:xfrm>
              <a:off x="4005263" y="5178425"/>
              <a:ext cx="0" cy="6191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34" name="Line 772"/>
            <p:cNvSpPr>
              <a:spLocks noChangeShapeType="1"/>
            </p:cNvSpPr>
            <p:nvPr/>
          </p:nvSpPr>
          <p:spPr bwMode="auto">
            <a:xfrm flipH="1">
              <a:off x="3976688" y="5178425"/>
              <a:ext cx="2857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35" name="Line 773"/>
            <p:cNvSpPr>
              <a:spLocks noChangeShapeType="1"/>
            </p:cNvSpPr>
            <p:nvPr/>
          </p:nvSpPr>
          <p:spPr bwMode="auto">
            <a:xfrm>
              <a:off x="3052763" y="5056188"/>
              <a:ext cx="0" cy="122237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36" name="Rectangle 774" descr="20%"/>
            <p:cNvSpPr>
              <a:spLocks noChangeArrowheads="1"/>
            </p:cNvSpPr>
            <p:nvPr/>
          </p:nvSpPr>
          <p:spPr bwMode="auto">
            <a:xfrm>
              <a:off x="1281113" y="5240338"/>
              <a:ext cx="101600" cy="96837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37" name="Rectangle 775"/>
            <p:cNvSpPr>
              <a:spLocks noChangeArrowheads="1"/>
            </p:cNvSpPr>
            <p:nvPr/>
          </p:nvSpPr>
          <p:spPr bwMode="auto">
            <a:xfrm>
              <a:off x="3952875" y="5233988"/>
              <a:ext cx="101600" cy="100012"/>
            </a:xfrm>
            <a:prstGeom prst="rect">
              <a:avLst/>
            </a:prstGeom>
            <a:solidFill>
              <a:schemeClr val="tx1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38" name="Freeform 776"/>
            <p:cNvSpPr>
              <a:spLocks/>
            </p:cNvSpPr>
            <p:nvPr/>
          </p:nvSpPr>
          <p:spPr bwMode="auto">
            <a:xfrm>
              <a:off x="3178175" y="5005388"/>
              <a:ext cx="101600" cy="100012"/>
            </a:xfrm>
            <a:custGeom>
              <a:avLst/>
              <a:gdLst>
                <a:gd name="T0" fmla="*/ 2147483647 w 274"/>
                <a:gd name="T1" fmla="*/ 2147483647 h 275"/>
                <a:gd name="T2" fmla="*/ 2147483647 w 274"/>
                <a:gd name="T3" fmla="*/ 2147483647 h 275"/>
                <a:gd name="T4" fmla="*/ 2147483647 w 274"/>
                <a:gd name="T5" fmla="*/ 2147483647 h 275"/>
                <a:gd name="T6" fmla="*/ 2147483647 w 274"/>
                <a:gd name="T7" fmla="*/ 2147483647 h 275"/>
                <a:gd name="T8" fmla="*/ 2147483647 w 274"/>
                <a:gd name="T9" fmla="*/ 2147483647 h 275"/>
                <a:gd name="T10" fmla="*/ 2147483647 w 274"/>
                <a:gd name="T11" fmla="*/ 2147483647 h 275"/>
                <a:gd name="T12" fmla="*/ 2147483647 w 274"/>
                <a:gd name="T13" fmla="*/ 2147483647 h 275"/>
                <a:gd name="T14" fmla="*/ 2147483647 w 274"/>
                <a:gd name="T15" fmla="*/ 2147483647 h 275"/>
                <a:gd name="T16" fmla="*/ 2147483647 w 274"/>
                <a:gd name="T17" fmla="*/ 2147483647 h 275"/>
                <a:gd name="T18" fmla="*/ 2147483647 w 274"/>
                <a:gd name="T19" fmla="*/ 2147483647 h 275"/>
                <a:gd name="T20" fmla="*/ 2147483647 w 274"/>
                <a:gd name="T21" fmla="*/ 2147483647 h 275"/>
                <a:gd name="T22" fmla="*/ 2147483647 w 274"/>
                <a:gd name="T23" fmla="*/ 2147483647 h 275"/>
                <a:gd name="T24" fmla="*/ 2147483647 w 274"/>
                <a:gd name="T25" fmla="*/ 2147483647 h 275"/>
                <a:gd name="T26" fmla="*/ 2147483647 w 274"/>
                <a:gd name="T27" fmla="*/ 2147483647 h 275"/>
                <a:gd name="T28" fmla="*/ 2147483647 w 274"/>
                <a:gd name="T29" fmla="*/ 2147483647 h 275"/>
                <a:gd name="T30" fmla="*/ 2147483647 w 274"/>
                <a:gd name="T31" fmla="*/ 2147483647 h 275"/>
                <a:gd name="T32" fmla="*/ 2147483647 w 274"/>
                <a:gd name="T33" fmla="*/ 2147483647 h 275"/>
                <a:gd name="T34" fmla="*/ 2147483647 w 274"/>
                <a:gd name="T35" fmla="*/ 2147483647 h 275"/>
                <a:gd name="T36" fmla="*/ 2147483647 w 274"/>
                <a:gd name="T37" fmla="*/ 2147483647 h 275"/>
                <a:gd name="T38" fmla="*/ 2147483647 w 274"/>
                <a:gd name="T39" fmla="*/ 2147483647 h 275"/>
                <a:gd name="T40" fmla="*/ 2147483647 w 274"/>
                <a:gd name="T41" fmla="*/ 2147483647 h 275"/>
                <a:gd name="T42" fmla="*/ 2147483647 w 274"/>
                <a:gd name="T43" fmla="*/ 2147483647 h 275"/>
                <a:gd name="T44" fmla="*/ 2147483647 w 274"/>
                <a:gd name="T45" fmla="*/ 2147483647 h 275"/>
                <a:gd name="T46" fmla="*/ 2147483647 w 274"/>
                <a:gd name="T47" fmla="*/ 2147483647 h 275"/>
                <a:gd name="T48" fmla="*/ 2147483647 w 274"/>
                <a:gd name="T49" fmla="*/ 2147483647 h 275"/>
                <a:gd name="T50" fmla="*/ 2147483647 w 274"/>
                <a:gd name="T51" fmla="*/ 2147483647 h 275"/>
                <a:gd name="T52" fmla="*/ 2147483647 w 274"/>
                <a:gd name="T53" fmla="*/ 2147483647 h 275"/>
                <a:gd name="T54" fmla="*/ 2147483647 w 274"/>
                <a:gd name="T55" fmla="*/ 2147483647 h 275"/>
                <a:gd name="T56" fmla="*/ 0 w 274"/>
                <a:gd name="T57" fmla="*/ 2147483647 h 275"/>
                <a:gd name="T58" fmla="*/ 2147483647 w 274"/>
                <a:gd name="T59" fmla="*/ 2147483647 h 275"/>
                <a:gd name="T60" fmla="*/ 2147483647 w 274"/>
                <a:gd name="T61" fmla="*/ 2147483647 h 275"/>
                <a:gd name="T62" fmla="*/ 2147483647 w 274"/>
                <a:gd name="T63" fmla="*/ 2147483647 h 275"/>
                <a:gd name="T64" fmla="*/ 2147483647 w 274"/>
                <a:gd name="T65" fmla="*/ 2147483647 h 275"/>
                <a:gd name="T66" fmla="*/ 2147483647 w 274"/>
                <a:gd name="T67" fmla="*/ 2147483647 h 275"/>
                <a:gd name="T68" fmla="*/ 2147483647 w 274"/>
                <a:gd name="T69" fmla="*/ 2147483647 h 275"/>
                <a:gd name="T70" fmla="*/ 2147483647 w 274"/>
                <a:gd name="T71" fmla="*/ 2147483647 h 275"/>
                <a:gd name="T72" fmla="*/ 2147483647 w 274"/>
                <a:gd name="T73" fmla="*/ 2147483647 h 275"/>
                <a:gd name="T74" fmla="*/ 2147483647 w 274"/>
                <a:gd name="T75" fmla="*/ 2147483647 h 275"/>
                <a:gd name="T76" fmla="*/ 2147483647 w 274"/>
                <a:gd name="T77" fmla="*/ 2147483647 h 275"/>
                <a:gd name="T78" fmla="*/ 2147483647 w 274"/>
                <a:gd name="T79" fmla="*/ 2147483647 h 275"/>
                <a:gd name="T80" fmla="*/ 2147483647 w 274"/>
                <a:gd name="T81" fmla="*/ 2147483647 h 275"/>
                <a:gd name="T82" fmla="*/ 2147483647 w 274"/>
                <a:gd name="T83" fmla="*/ 2147483647 h 275"/>
                <a:gd name="T84" fmla="*/ 2147483647 w 274"/>
                <a:gd name="T85" fmla="*/ 0 h 275"/>
                <a:gd name="T86" fmla="*/ 2147483647 w 274"/>
                <a:gd name="T87" fmla="*/ 2147483647 h 275"/>
                <a:gd name="T88" fmla="*/ 2147483647 w 274"/>
                <a:gd name="T89" fmla="*/ 2147483647 h 275"/>
                <a:gd name="T90" fmla="*/ 2147483647 w 274"/>
                <a:gd name="T91" fmla="*/ 2147483647 h 275"/>
                <a:gd name="T92" fmla="*/ 2147483647 w 274"/>
                <a:gd name="T93" fmla="*/ 2147483647 h 275"/>
                <a:gd name="T94" fmla="*/ 2147483647 w 274"/>
                <a:gd name="T95" fmla="*/ 2147483647 h 275"/>
                <a:gd name="T96" fmla="*/ 2147483647 w 274"/>
                <a:gd name="T97" fmla="*/ 2147483647 h 275"/>
                <a:gd name="T98" fmla="*/ 2147483647 w 274"/>
                <a:gd name="T99" fmla="*/ 2147483647 h 275"/>
                <a:gd name="T100" fmla="*/ 2147483647 w 274"/>
                <a:gd name="T101" fmla="*/ 2147483647 h 275"/>
                <a:gd name="T102" fmla="*/ 2147483647 w 274"/>
                <a:gd name="T103" fmla="*/ 2147483647 h 275"/>
                <a:gd name="T104" fmla="*/ 2147483647 w 274"/>
                <a:gd name="T105" fmla="*/ 2147483647 h 275"/>
                <a:gd name="T106" fmla="*/ 2147483647 w 274"/>
                <a:gd name="T107" fmla="*/ 2147483647 h 275"/>
                <a:gd name="T108" fmla="*/ 2147483647 w 274"/>
                <a:gd name="T109" fmla="*/ 2147483647 h 275"/>
                <a:gd name="T110" fmla="*/ 2147483647 w 274"/>
                <a:gd name="T111" fmla="*/ 2147483647 h 275"/>
                <a:gd name="T112" fmla="*/ 2147483647 w 274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4"/>
                <a:gd name="T172" fmla="*/ 0 h 275"/>
                <a:gd name="T173" fmla="*/ 274 w 274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4" h="275">
                  <a:moveTo>
                    <a:pt x="274" y="137"/>
                  </a:moveTo>
                  <a:lnTo>
                    <a:pt x="274" y="152"/>
                  </a:lnTo>
                  <a:lnTo>
                    <a:pt x="272" y="165"/>
                  </a:lnTo>
                  <a:lnTo>
                    <a:pt x="269" y="178"/>
                  </a:lnTo>
                  <a:lnTo>
                    <a:pt x="264" y="191"/>
                  </a:lnTo>
                  <a:lnTo>
                    <a:pt x="258" y="203"/>
                  </a:lnTo>
                  <a:lnTo>
                    <a:pt x="251" y="214"/>
                  </a:lnTo>
                  <a:lnTo>
                    <a:pt x="234" y="234"/>
                  </a:lnTo>
                  <a:lnTo>
                    <a:pt x="214" y="251"/>
                  </a:lnTo>
                  <a:lnTo>
                    <a:pt x="203" y="258"/>
                  </a:lnTo>
                  <a:lnTo>
                    <a:pt x="191" y="264"/>
                  </a:lnTo>
                  <a:lnTo>
                    <a:pt x="178" y="269"/>
                  </a:lnTo>
                  <a:lnTo>
                    <a:pt x="165" y="272"/>
                  </a:lnTo>
                  <a:lnTo>
                    <a:pt x="151" y="275"/>
                  </a:lnTo>
                  <a:lnTo>
                    <a:pt x="137" y="275"/>
                  </a:lnTo>
                  <a:lnTo>
                    <a:pt x="124" y="275"/>
                  </a:lnTo>
                  <a:lnTo>
                    <a:pt x="110" y="272"/>
                  </a:lnTo>
                  <a:lnTo>
                    <a:pt x="97" y="269"/>
                  </a:lnTo>
                  <a:lnTo>
                    <a:pt x="84" y="264"/>
                  </a:lnTo>
                  <a:lnTo>
                    <a:pt x="72" y="258"/>
                  </a:lnTo>
                  <a:lnTo>
                    <a:pt x="61" y="251"/>
                  </a:lnTo>
                  <a:lnTo>
                    <a:pt x="40" y="234"/>
                  </a:lnTo>
                  <a:lnTo>
                    <a:pt x="23" y="214"/>
                  </a:lnTo>
                  <a:lnTo>
                    <a:pt x="16" y="203"/>
                  </a:lnTo>
                  <a:lnTo>
                    <a:pt x="11" y="191"/>
                  </a:lnTo>
                  <a:lnTo>
                    <a:pt x="6" y="178"/>
                  </a:lnTo>
                  <a:lnTo>
                    <a:pt x="3" y="165"/>
                  </a:lnTo>
                  <a:lnTo>
                    <a:pt x="1" y="152"/>
                  </a:lnTo>
                  <a:lnTo>
                    <a:pt x="0" y="137"/>
                  </a:lnTo>
                  <a:lnTo>
                    <a:pt x="1" y="124"/>
                  </a:lnTo>
                  <a:lnTo>
                    <a:pt x="3" y="110"/>
                  </a:lnTo>
                  <a:lnTo>
                    <a:pt x="6" y="97"/>
                  </a:lnTo>
                  <a:lnTo>
                    <a:pt x="11" y="85"/>
                  </a:lnTo>
                  <a:lnTo>
                    <a:pt x="16" y="72"/>
                  </a:lnTo>
                  <a:lnTo>
                    <a:pt x="23" y="61"/>
                  </a:lnTo>
                  <a:lnTo>
                    <a:pt x="40" y="40"/>
                  </a:lnTo>
                  <a:lnTo>
                    <a:pt x="61" y="23"/>
                  </a:lnTo>
                  <a:lnTo>
                    <a:pt x="72" y="16"/>
                  </a:lnTo>
                  <a:lnTo>
                    <a:pt x="84" y="11"/>
                  </a:lnTo>
                  <a:lnTo>
                    <a:pt x="97" y="6"/>
                  </a:lnTo>
                  <a:lnTo>
                    <a:pt x="110" y="3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1" y="1"/>
                  </a:lnTo>
                  <a:lnTo>
                    <a:pt x="165" y="3"/>
                  </a:lnTo>
                  <a:lnTo>
                    <a:pt x="178" y="6"/>
                  </a:lnTo>
                  <a:lnTo>
                    <a:pt x="191" y="11"/>
                  </a:lnTo>
                  <a:lnTo>
                    <a:pt x="203" y="16"/>
                  </a:lnTo>
                  <a:lnTo>
                    <a:pt x="214" y="23"/>
                  </a:lnTo>
                  <a:lnTo>
                    <a:pt x="234" y="40"/>
                  </a:lnTo>
                  <a:lnTo>
                    <a:pt x="251" y="61"/>
                  </a:lnTo>
                  <a:lnTo>
                    <a:pt x="258" y="72"/>
                  </a:lnTo>
                  <a:lnTo>
                    <a:pt x="264" y="85"/>
                  </a:lnTo>
                  <a:lnTo>
                    <a:pt x="269" y="97"/>
                  </a:lnTo>
                  <a:lnTo>
                    <a:pt x="272" y="110"/>
                  </a:lnTo>
                  <a:lnTo>
                    <a:pt x="274" y="124"/>
                  </a:lnTo>
                  <a:lnTo>
                    <a:pt x="274" y="1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39" name="Line 777"/>
            <p:cNvSpPr>
              <a:spLocks noChangeShapeType="1"/>
            </p:cNvSpPr>
            <p:nvPr/>
          </p:nvSpPr>
          <p:spPr bwMode="auto">
            <a:xfrm>
              <a:off x="2422525" y="5289550"/>
              <a:ext cx="1238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40" name="Line 778"/>
            <p:cNvSpPr>
              <a:spLocks noChangeShapeType="1"/>
            </p:cNvSpPr>
            <p:nvPr/>
          </p:nvSpPr>
          <p:spPr bwMode="auto">
            <a:xfrm>
              <a:off x="2546350" y="5289550"/>
              <a:ext cx="12541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41" name="Freeform 779"/>
            <p:cNvSpPr>
              <a:spLocks/>
            </p:cNvSpPr>
            <p:nvPr/>
          </p:nvSpPr>
          <p:spPr bwMode="auto">
            <a:xfrm>
              <a:off x="2671763" y="5238750"/>
              <a:ext cx="101600" cy="100013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7"/>
                  </a:moveTo>
                  <a:lnTo>
                    <a:pt x="275" y="152"/>
                  </a:lnTo>
                  <a:lnTo>
                    <a:pt x="273" y="165"/>
                  </a:lnTo>
                  <a:lnTo>
                    <a:pt x="270" y="179"/>
                  </a:lnTo>
                  <a:lnTo>
                    <a:pt x="265" y="191"/>
                  </a:lnTo>
                  <a:lnTo>
                    <a:pt x="258" y="203"/>
                  </a:lnTo>
                  <a:lnTo>
                    <a:pt x="252" y="214"/>
                  </a:lnTo>
                  <a:lnTo>
                    <a:pt x="235" y="235"/>
                  </a:lnTo>
                  <a:lnTo>
                    <a:pt x="215" y="251"/>
                  </a:lnTo>
                  <a:lnTo>
                    <a:pt x="204" y="258"/>
                  </a:lnTo>
                  <a:lnTo>
                    <a:pt x="191" y="265"/>
                  </a:lnTo>
                  <a:lnTo>
                    <a:pt x="179" y="269"/>
                  </a:lnTo>
                  <a:lnTo>
                    <a:pt x="166" y="273"/>
                  </a:lnTo>
                  <a:lnTo>
                    <a:pt x="152" y="275"/>
                  </a:lnTo>
                  <a:lnTo>
                    <a:pt x="138" y="275"/>
                  </a:lnTo>
                  <a:lnTo>
                    <a:pt x="124" y="275"/>
                  </a:lnTo>
                  <a:lnTo>
                    <a:pt x="110" y="273"/>
                  </a:lnTo>
                  <a:lnTo>
                    <a:pt x="97" y="269"/>
                  </a:lnTo>
                  <a:lnTo>
                    <a:pt x="84" y="265"/>
                  </a:lnTo>
                  <a:lnTo>
                    <a:pt x="73" y="258"/>
                  </a:lnTo>
                  <a:lnTo>
                    <a:pt x="61" y="251"/>
                  </a:lnTo>
                  <a:lnTo>
                    <a:pt x="40" y="235"/>
                  </a:lnTo>
                  <a:lnTo>
                    <a:pt x="24" y="214"/>
                  </a:lnTo>
                  <a:lnTo>
                    <a:pt x="17" y="203"/>
                  </a:lnTo>
                  <a:lnTo>
                    <a:pt x="11" y="191"/>
                  </a:lnTo>
                  <a:lnTo>
                    <a:pt x="7" y="179"/>
                  </a:lnTo>
                  <a:lnTo>
                    <a:pt x="4" y="165"/>
                  </a:lnTo>
                  <a:lnTo>
                    <a:pt x="1" y="152"/>
                  </a:lnTo>
                  <a:lnTo>
                    <a:pt x="0" y="137"/>
                  </a:lnTo>
                  <a:lnTo>
                    <a:pt x="1" y="124"/>
                  </a:lnTo>
                  <a:lnTo>
                    <a:pt x="4" y="109"/>
                  </a:lnTo>
                  <a:lnTo>
                    <a:pt x="7" y="97"/>
                  </a:lnTo>
                  <a:lnTo>
                    <a:pt x="11" y="84"/>
                  </a:lnTo>
                  <a:lnTo>
                    <a:pt x="17" y="73"/>
                  </a:lnTo>
                  <a:lnTo>
                    <a:pt x="24" y="60"/>
                  </a:lnTo>
                  <a:lnTo>
                    <a:pt x="40" y="40"/>
                  </a:lnTo>
                  <a:lnTo>
                    <a:pt x="61" y="23"/>
                  </a:lnTo>
                  <a:lnTo>
                    <a:pt x="73" y="17"/>
                  </a:lnTo>
                  <a:lnTo>
                    <a:pt x="84" y="11"/>
                  </a:lnTo>
                  <a:lnTo>
                    <a:pt x="97" y="7"/>
                  </a:lnTo>
                  <a:lnTo>
                    <a:pt x="110" y="3"/>
                  </a:lnTo>
                  <a:lnTo>
                    <a:pt x="124" y="1"/>
                  </a:lnTo>
                  <a:lnTo>
                    <a:pt x="138" y="0"/>
                  </a:lnTo>
                  <a:lnTo>
                    <a:pt x="152" y="1"/>
                  </a:lnTo>
                  <a:lnTo>
                    <a:pt x="166" y="3"/>
                  </a:lnTo>
                  <a:lnTo>
                    <a:pt x="179" y="7"/>
                  </a:lnTo>
                  <a:lnTo>
                    <a:pt x="191" y="11"/>
                  </a:lnTo>
                  <a:lnTo>
                    <a:pt x="204" y="17"/>
                  </a:lnTo>
                  <a:lnTo>
                    <a:pt x="215" y="23"/>
                  </a:lnTo>
                  <a:lnTo>
                    <a:pt x="235" y="40"/>
                  </a:lnTo>
                  <a:lnTo>
                    <a:pt x="252" y="60"/>
                  </a:lnTo>
                  <a:lnTo>
                    <a:pt x="258" y="73"/>
                  </a:lnTo>
                  <a:lnTo>
                    <a:pt x="265" y="84"/>
                  </a:lnTo>
                  <a:lnTo>
                    <a:pt x="270" y="97"/>
                  </a:lnTo>
                  <a:lnTo>
                    <a:pt x="273" y="109"/>
                  </a:lnTo>
                  <a:lnTo>
                    <a:pt x="275" y="124"/>
                  </a:lnTo>
                  <a:lnTo>
                    <a:pt x="275" y="1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42" name="Line 780"/>
            <p:cNvSpPr>
              <a:spLocks noChangeShapeType="1"/>
            </p:cNvSpPr>
            <p:nvPr/>
          </p:nvSpPr>
          <p:spPr bwMode="auto">
            <a:xfrm>
              <a:off x="1801813" y="541178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43" name="Line 781"/>
            <p:cNvSpPr>
              <a:spLocks noChangeShapeType="1"/>
            </p:cNvSpPr>
            <p:nvPr/>
          </p:nvSpPr>
          <p:spPr bwMode="auto">
            <a:xfrm>
              <a:off x="1801813" y="5411788"/>
              <a:ext cx="36830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44" name="Line 782"/>
            <p:cNvSpPr>
              <a:spLocks noChangeShapeType="1"/>
            </p:cNvSpPr>
            <p:nvPr/>
          </p:nvSpPr>
          <p:spPr bwMode="auto">
            <a:xfrm>
              <a:off x="2170113" y="541178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45" name="Line 783"/>
            <p:cNvSpPr>
              <a:spLocks noChangeShapeType="1"/>
            </p:cNvSpPr>
            <p:nvPr/>
          </p:nvSpPr>
          <p:spPr bwMode="auto">
            <a:xfrm>
              <a:off x="2170113" y="5411788"/>
              <a:ext cx="49371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46" name="Line 784"/>
            <p:cNvSpPr>
              <a:spLocks noChangeShapeType="1"/>
            </p:cNvSpPr>
            <p:nvPr/>
          </p:nvSpPr>
          <p:spPr bwMode="auto">
            <a:xfrm>
              <a:off x="2663825" y="541178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47" name="Line 785"/>
            <p:cNvSpPr>
              <a:spLocks noChangeShapeType="1"/>
            </p:cNvSpPr>
            <p:nvPr/>
          </p:nvSpPr>
          <p:spPr bwMode="auto">
            <a:xfrm>
              <a:off x="2663825" y="5411788"/>
              <a:ext cx="369888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48" name="Line 786"/>
            <p:cNvSpPr>
              <a:spLocks noChangeShapeType="1"/>
            </p:cNvSpPr>
            <p:nvPr/>
          </p:nvSpPr>
          <p:spPr bwMode="auto">
            <a:xfrm>
              <a:off x="3033713" y="541178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49" name="Line 787"/>
            <p:cNvSpPr>
              <a:spLocks noChangeShapeType="1"/>
            </p:cNvSpPr>
            <p:nvPr/>
          </p:nvSpPr>
          <p:spPr bwMode="auto">
            <a:xfrm>
              <a:off x="3033713" y="5411788"/>
              <a:ext cx="25400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50" name="Line 788"/>
            <p:cNvSpPr>
              <a:spLocks noChangeShapeType="1"/>
            </p:cNvSpPr>
            <p:nvPr/>
          </p:nvSpPr>
          <p:spPr bwMode="auto">
            <a:xfrm>
              <a:off x="3287713" y="541178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51" name="Line 789"/>
            <p:cNvSpPr>
              <a:spLocks noChangeShapeType="1"/>
            </p:cNvSpPr>
            <p:nvPr/>
          </p:nvSpPr>
          <p:spPr bwMode="auto">
            <a:xfrm flipH="1">
              <a:off x="2546350" y="5411788"/>
              <a:ext cx="741363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52" name="Line 790"/>
            <p:cNvSpPr>
              <a:spLocks noChangeShapeType="1"/>
            </p:cNvSpPr>
            <p:nvPr/>
          </p:nvSpPr>
          <p:spPr bwMode="auto">
            <a:xfrm>
              <a:off x="2546350" y="5289550"/>
              <a:ext cx="0" cy="122238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53" name="Freeform 803"/>
            <p:cNvSpPr>
              <a:spLocks/>
            </p:cNvSpPr>
            <p:nvPr/>
          </p:nvSpPr>
          <p:spPr bwMode="auto">
            <a:xfrm>
              <a:off x="3238500" y="5473700"/>
              <a:ext cx="100013" cy="100013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8"/>
                  </a:moveTo>
                  <a:lnTo>
                    <a:pt x="275" y="152"/>
                  </a:lnTo>
                  <a:lnTo>
                    <a:pt x="272" y="166"/>
                  </a:lnTo>
                  <a:lnTo>
                    <a:pt x="269" y="179"/>
                  </a:lnTo>
                  <a:lnTo>
                    <a:pt x="265" y="192"/>
                  </a:lnTo>
                  <a:lnTo>
                    <a:pt x="258" y="204"/>
                  </a:lnTo>
                  <a:lnTo>
                    <a:pt x="251" y="215"/>
                  </a:lnTo>
                  <a:lnTo>
                    <a:pt x="234" y="235"/>
                  </a:lnTo>
                  <a:lnTo>
                    <a:pt x="214" y="252"/>
                  </a:lnTo>
                  <a:lnTo>
                    <a:pt x="203" y="259"/>
                  </a:lnTo>
                  <a:lnTo>
                    <a:pt x="191" y="265"/>
                  </a:lnTo>
                  <a:lnTo>
                    <a:pt x="179" y="270"/>
                  </a:lnTo>
                  <a:lnTo>
                    <a:pt x="165" y="273"/>
                  </a:lnTo>
                  <a:lnTo>
                    <a:pt x="152" y="275"/>
                  </a:lnTo>
                  <a:lnTo>
                    <a:pt x="137" y="275"/>
                  </a:lnTo>
                  <a:lnTo>
                    <a:pt x="124" y="275"/>
                  </a:lnTo>
                  <a:lnTo>
                    <a:pt x="109" y="273"/>
                  </a:lnTo>
                  <a:lnTo>
                    <a:pt x="97" y="270"/>
                  </a:lnTo>
                  <a:lnTo>
                    <a:pt x="84" y="265"/>
                  </a:lnTo>
                  <a:lnTo>
                    <a:pt x="72" y="259"/>
                  </a:lnTo>
                  <a:lnTo>
                    <a:pt x="60" y="252"/>
                  </a:lnTo>
                  <a:lnTo>
                    <a:pt x="40" y="235"/>
                  </a:lnTo>
                  <a:lnTo>
                    <a:pt x="23" y="215"/>
                  </a:lnTo>
                  <a:lnTo>
                    <a:pt x="17" y="204"/>
                  </a:lnTo>
                  <a:lnTo>
                    <a:pt x="11" y="192"/>
                  </a:lnTo>
                  <a:lnTo>
                    <a:pt x="6" y="179"/>
                  </a:lnTo>
                  <a:lnTo>
                    <a:pt x="3" y="166"/>
                  </a:lnTo>
                  <a:lnTo>
                    <a:pt x="1" y="152"/>
                  </a:lnTo>
                  <a:lnTo>
                    <a:pt x="0" y="138"/>
                  </a:lnTo>
                  <a:lnTo>
                    <a:pt x="1" y="124"/>
                  </a:lnTo>
                  <a:lnTo>
                    <a:pt x="3" y="110"/>
                  </a:lnTo>
                  <a:lnTo>
                    <a:pt x="6" y="98"/>
                  </a:lnTo>
                  <a:lnTo>
                    <a:pt x="11" y="84"/>
                  </a:lnTo>
                  <a:lnTo>
                    <a:pt x="17" y="73"/>
                  </a:lnTo>
                  <a:lnTo>
                    <a:pt x="23" y="61"/>
                  </a:lnTo>
                  <a:lnTo>
                    <a:pt x="40" y="41"/>
                  </a:lnTo>
                  <a:lnTo>
                    <a:pt x="60" y="24"/>
                  </a:lnTo>
                  <a:lnTo>
                    <a:pt x="72" y="17"/>
                  </a:lnTo>
                  <a:lnTo>
                    <a:pt x="84" y="12"/>
                  </a:lnTo>
                  <a:lnTo>
                    <a:pt x="97" y="7"/>
                  </a:lnTo>
                  <a:lnTo>
                    <a:pt x="109" y="4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2" y="1"/>
                  </a:lnTo>
                  <a:lnTo>
                    <a:pt x="165" y="4"/>
                  </a:lnTo>
                  <a:lnTo>
                    <a:pt x="179" y="7"/>
                  </a:lnTo>
                  <a:lnTo>
                    <a:pt x="191" y="12"/>
                  </a:lnTo>
                  <a:lnTo>
                    <a:pt x="203" y="17"/>
                  </a:lnTo>
                  <a:lnTo>
                    <a:pt x="214" y="24"/>
                  </a:lnTo>
                  <a:lnTo>
                    <a:pt x="234" y="41"/>
                  </a:lnTo>
                  <a:lnTo>
                    <a:pt x="251" y="61"/>
                  </a:lnTo>
                  <a:lnTo>
                    <a:pt x="258" y="73"/>
                  </a:lnTo>
                  <a:lnTo>
                    <a:pt x="265" y="84"/>
                  </a:lnTo>
                  <a:lnTo>
                    <a:pt x="269" y="98"/>
                  </a:lnTo>
                  <a:lnTo>
                    <a:pt x="272" y="110"/>
                  </a:lnTo>
                  <a:lnTo>
                    <a:pt x="275" y="124"/>
                  </a:lnTo>
                  <a:lnTo>
                    <a:pt x="275" y="138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54" name="Freeform 804"/>
            <p:cNvSpPr>
              <a:spLocks/>
            </p:cNvSpPr>
            <p:nvPr/>
          </p:nvSpPr>
          <p:spPr bwMode="auto">
            <a:xfrm>
              <a:off x="2984500" y="5473700"/>
              <a:ext cx="100013" cy="100013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8"/>
                  </a:moveTo>
                  <a:lnTo>
                    <a:pt x="275" y="152"/>
                  </a:lnTo>
                  <a:lnTo>
                    <a:pt x="272" y="166"/>
                  </a:lnTo>
                  <a:lnTo>
                    <a:pt x="269" y="179"/>
                  </a:lnTo>
                  <a:lnTo>
                    <a:pt x="265" y="192"/>
                  </a:lnTo>
                  <a:lnTo>
                    <a:pt x="258" y="204"/>
                  </a:lnTo>
                  <a:lnTo>
                    <a:pt x="251" y="215"/>
                  </a:lnTo>
                  <a:lnTo>
                    <a:pt x="234" y="235"/>
                  </a:lnTo>
                  <a:lnTo>
                    <a:pt x="214" y="252"/>
                  </a:lnTo>
                  <a:lnTo>
                    <a:pt x="203" y="259"/>
                  </a:lnTo>
                  <a:lnTo>
                    <a:pt x="191" y="265"/>
                  </a:lnTo>
                  <a:lnTo>
                    <a:pt x="179" y="270"/>
                  </a:lnTo>
                  <a:lnTo>
                    <a:pt x="165" y="273"/>
                  </a:lnTo>
                  <a:lnTo>
                    <a:pt x="152" y="275"/>
                  </a:lnTo>
                  <a:lnTo>
                    <a:pt x="137" y="275"/>
                  </a:lnTo>
                  <a:lnTo>
                    <a:pt x="124" y="275"/>
                  </a:lnTo>
                  <a:lnTo>
                    <a:pt x="109" y="273"/>
                  </a:lnTo>
                  <a:lnTo>
                    <a:pt x="97" y="270"/>
                  </a:lnTo>
                  <a:lnTo>
                    <a:pt x="84" y="265"/>
                  </a:lnTo>
                  <a:lnTo>
                    <a:pt x="72" y="259"/>
                  </a:lnTo>
                  <a:lnTo>
                    <a:pt x="60" y="252"/>
                  </a:lnTo>
                  <a:lnTo>
                    <a:pt x="40" y="235"/>
                  </a:lnTo>
                  <a:lnTo>
                    <a:pt x="23" y="215"/>
                  </a:lnTo>
                  <a:lnTo>
                    <a:pt x="17" y="204"/>
                  </a:lnTo>
                  <a:lnTo>
                    <a:pt x="11" y="192"/>
                  </a:lnTo>
                  <a:lnTo>
                    <a:pt x="7" y="179"/>
                  </a:lnTo>
                  <a:lnTo>
                    <a:pt x="3" y="166"/>
                  </a:lnTo>
                  <a:lnTo>
                    <a:pt x="1" y="152"/>
                  </a:lnTo>
                  <a:lnTo>
                    <a:pt x="0" y="138"/>
                  </a:lnTo>
                  <a:lnTo>
                    <a:pt x="1" y="124"/>
                  </a:lnTo>
                  <a:lnTo>
                    <a:pt x="3" y="110"/>
                  </a:lnTo>
                  <a:lnTo>
                    <a:pt x="7" y="98"/>
                  </a:lnTo>
                  <a:lnTo>
                    <a:pt x="11" y="84"/>
                  </a:lnTo>
                  <a:lnTo>
                    <a:pt x="17" y="73"/>
                  </a:lnTo>
                  <a:lnTo>
                    <a:pt x="23" y="61"/>
                  </a:lnTo>
                  <a:lnTo>
                    <a:pt x="40" y="41"/>
                  </a:lnTo>
                  <a:lnTo>
                    <a:pt x="60" y="24"/>
                  </a:lnTo>
                  <a:lnTo>
                    <a:pt x="72" y="17"/>
                  </a:lnTo>
                  <a:lnTo>
                    <a:pt x="84" y="12"/>
                  </a:lnTo>
                  <a:lnTo>
                    <a:pt x="97" y="7"/>
                  </a:lnTo>
                  <a:lnTo>
                    <a:pt x="109" y="4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2" y="1"/>
                  </a:lnTo>
                  <a:lnTo>
                    <a:pt x="165" y="4"/>
                  </a:lnTo>
                  <a:lnTo>
                    <a:pt x="179" y="7"/>
                  </a:lnTo>
                  <a:lnTo>
                    <a:pt x="191" y="12"/>
                  </a:lnTo>
                  <a:lnTo>
                    <a:pt x="203" y="17"/>
                  </a:lnTo>
                  <a:lnTo>
                    <a:pt x="214" y="24"/>
                  </a:lnTo>
                  <a:lnTo>
                    <a:pt x="234" y="41"/>
                  </a:lnTo>
                  <a:lnTo>
                    <a:pt x="251" y="61"/>
                  </a:lnTo>
                  <a:lnTo>
                    <a:pt x="258" y="73"/>
                  </a:lnTo>
                  <a:lnTo>
                    <a:pt x="265" y="84"/>
                  </a:lnTo>
                  <a:lnTo>
                    <a:pt x="269" y="98"/>
                  </a:lnTo>
                  <a:lnTo>
                    <a:pt x="272" y="110"/>
                  </a:lnTo>
                  <a:lnTo>
                    <a:pt x="275" y="124"/>
                  </a:lnTo>
                  <a:lnTo>
                    <a:pt x="275" y="138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55" name="Line 805"/>
            <p:cNvSpPr>
              <a:spLocks noChangeShapeType="1"/>
            </p:cNvSpPr>
            <p:nvPr/>
          </p:nvSpPr>
          <p:spPr bwMode="auto">
            <a:xfrm>
              <a:off x="1997075" y="5522913"/>
              <a:ext cx="1238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56" name="Line 806"/>
            <p:cNvSpPr>
              <a:spLocks noChangeShapeType="1"/>
            </p:cNvSpPr>
            <p:nvPr/>
          </p:nvSpPr>
          <p:spPr bwMode="auto">
            <a:xfrm>
              <a:off x="1882775" y="564673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57" name="Line 807"/>
            <p:cNvSpPr>
              <a:spLocks noChangeShapeType="1"/>
            </p:cNvSpPr>
            <p:nvPr/>
          </p:nvSpPr>
          <p:spPr bwMode="auto">
            <a:xfrm>
              <a:off x="1882775" y="5646738"/>
              <a:ext cx="230188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58" name="Line 808"/>
            <p:cNvSpPr>
              <a:spLocks noChangeShapeType="1"/>
            </p:cNvSpPr>
            <p:nvPr/>
          </p:nvSpPr>
          <p:spPr bwMode="auto">
            <a:xfrm>
              <a:off x="2112963" y="564673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59" name="Line 809"/>
            <p:cNvSpPr>
              <a:spLocks noChangeShapeType="1"/>
            </p:cNvSpPr>
            <p:nvPr/>
          </p:nvSpPr>
          <p:spPr bwMode="auto">
            <a:xfrm flipH="1">
              <a:off x="1997075" y="5646738"/>
              <a:ext cx="115888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60" name="Line 810"/>
            <p:cNvSpPr>
              <a:spLocks noChangeShapeType="1"/>
            </p:cNvSpPr>
            <p:nvPr/>
          </p:nvSpPr>
          <p:spPr bwMode="auto">
            <a:xfrm>
              <a:off x="1997075" y="5522913"/>
              <a:ext cx="0" cy="12382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61" name="Rectangle 811"/>
            <p:cNvSpPr>
              <a:spLocks noChangeArrowheads="1"/>
            </p:cNvSpPr>
            <p:nvPr/>
          </p:nvSpPr>
          <p:spPr bwMode="auto">
            <a:xfrm>
              <a:off x="1831975" y="5708650"/>
              <a:ext cx="101600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62" name="Freeform 812"/>
            <p:cNvSpPr>
              <a:spLocks/>
            </p:cNvSpPr>
            <p:nvPr/>
          </p:nvSpPr>
          <p:spPr bwMode="auto">
            <a:xfrm>
              <a:off x="2063750" y="5708650"/>
              <a:ext cx="100013" cy="100013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7"/>
                  </a:moveTo>
                  <a:lnTo>
                    <a:pt x="274" y="152"/>
                  </a:lnTo>
                  <a:lnTo>
                    <a:pt x="273" y="165"/>
                  </a:lnTo>
                  <a:lnTo>
                    <a:pt x="269" y="179"/>
                  </a:lnTo>
                  <a:lnTo>
                    <a:pt x="264" y="191"/>
                  </a:lnTo>
                  <a:lnTo>
                    <a:pt x="258" y="203"/>
                  </a:lnTo>
                  <a:lnTo>
                    <a:pt x="251" y="214"/>
                  </a:lnTo>
                  <a:lnTo>
                    <a:pt x="235" y="234"/>
                  </a:lnTo>
                  <a:lnTo>
                    <a:pt x="214" y="251"/>
                  </a:lnTo>
                  <a:lnTo>
                    <a:pt x="203" y="258"/>
                  </a:lnTo>
                  <a:lnTo>
                    <a:pt x="191" y="263"/>
                  </a:lnTo>
                  <a:lnTo>
                    <a:pt x="179" y="269"/>
                  </a:lnTo>
                  <a:lnTo>
                    <a:pt x="165" y="272"/>
                  </a:lnTo>
                  <a:lnTo>
                    <a:pt x="152" y="274"/>
                  </a:lnTo>
                  <a:lnTo>
                    <a:pt x="137" y="275"/>
                  </a:lnTo>
                  <a:lnTo>
                    <a:pt x="124" y="274"/>
                  </a:lnTo>
                  <a:lnTo>
                    <a:pt x="109" y="272"/>
                  </a:lnTo>
                  <a:lnTo>
                    <a:pt x="97" y="269"/>
                  </a:lnTo>
                  <a:lnTo>
                    <a:pt x="84" y="263"/>
                  </a:lnTo>
                  <a:lnTo>
                    <a:pt x="71" y="258"/>
                  </a:lnTo>
                  <a:lnTo>
                    <a:pt x="60" y="251"/>
                  </a:lnTo>
                  <a:lnTo>
                    <a:pt x="40" y="234"/>
                  </a:lnTo>
                  <a:lnTo>
                    <a:pt x="23" y="214"/>
                  </a:lnTo>
                  <a:lnTo>
                    <a:pt x="17" y="203"/>
                  </a:lnTo>
                  <a:lnTo>
                    <a:pt x="11" y="191"/>
                  </a:lnTo>
                  <a:lnTo>
                    <a:pt x="7" y="179"/>
                  </a:lnTo>
                  <a:lnTo>
                    <a:pt x="3" y="165"/>
                  </a:lnTo>
                  <a:lnTo>
                    <a:pt x="1" y="152"/>
                  </a:lnTo>
                  <a:lnTo>
                    <a:pt x="0" y="137"/>
                  </a:lnTo>
                  <a:lnTo>
                    <a:pt x="1" y="124"/>
                  </a:lnTo>
                  <a:lnTo>
                    <a:pt x="3" y="109"/>
                  </a:lnTo>
                  <a:lnTo>
                    <a:pt x="7" y="97"/>
                  </a:lnTo>
                  <a:lnTo>
                    <a:pt x="11" y="83"/>
                  </a:lnTo>
                  <a:lnTo>
                    <a:pt x="17" y="71"/>
                  </a:lnTo>
                  <a:lnTo>
                    <a:pt x="23" y="60"/>
                  </a:lnTo>
                  <a:lnTo>
                    <a:pt x="40" y="40"/>
                  </a:lnTo>
                  <a:lnTo>
                    <a:pt x="60" y="23"/>
                  </a:lnTo>
                  <a:lnTo>
                    <a:pt x="71" y="16"/>
                  </a:lnTo>
                  <a:lnTo>
                    <a:pt x="84" y="11"/>
                  </a:lnTo>
                  <a:lnTo>
                    <a:pt x="97" y="6"/>
                  </a:lnTo>
                  <a:lnTo>
                    <a:pt x="109" y="3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2" y="1"/>
                  </a:lnTo>
                  <a:lnTo>
                    <a:pt x="165" y="3"/>
                  </a:lnTo>
                  <a:lnTo>
                    <a:pt x="179" y="6"/>
                  </a:lnTo>
                  <a:lnTo>
                    <a:pt x="191" y="11"/>
                  </a:lnTo>
                  <a:lnTo>
                    <a:pt x="203" y="16"/>
                  </a:lnTo>
                  <a:lnTo>
                    <a:pt x="214" y="23"/>
                  </a:lnTo>
                  <a:lnTo>
                    <a:pt x="235" y="40"/>
                  </a:lnTo>
                  <a:lnTo>
                    <a:pt x="251" y="60"/>
                  </a:lnTo>
                  <a:lnTo>
                    <a:pt x="258" y="71"/>
                  </a:lnTo>
                  <a:lnTo>
                    <a:pt x="264" y="83"/>
                  </a:lnTo>
                  <a:lnTo>
                    <a:pt x="269" y="97"/>
                  </a:lnTo>
                  <a:lnTo>
                    <a:pt x="273" y="109"/>
                  </a:lnTo>
                  <a:lnTo>
                    <a:pt x="274" y="124"/>
                  </a:lnTo>
                  <a:lnTo>
                    <a:pt x="275" y="1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63" name="Line 813"/>
            <p:cNvSpPr>
              <a:spLocks noChangeShapeType="1"/>
            </p:cNvSpPr>
            <p:nvPr/>
          </p:nvSpPr>
          <p:spPr bwMode="auto">
            <a:xfrm>
              <a:off x="1627188" y="5522913"/>
              <a:ext cx="1238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64" name="Line 814"/>
            <p:cNvSpPr>
              <a:spLocks noChangeShapeType="1"/>
            </p:cNvSpPr>
            <p:nvPr/>
          </p:nvSpPr>
          <p:spPr bwMode="auto">
            <a:xfrm>
              <a:off x="1512888" y="564673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65" name="Line 815"/>
            <p:cNvSpPr>
              <a:spLocks noChangeShapeType="1"/>
            </p:cNvSpPr>
            <p:nvPr/>
          </p:nvSpPr>
          <p:spPr bwMode="auto">
            <a:xfrm>
              <a:off x="1512888" y="5646738"/>
              <a:ext cx="23177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66" name="Line 816"/>
            <p:cNvSpPr>
              <a:spLocks noChangeShapeType="1"/>
            </p:cNvSpPr>
            <p:nvPr/>
          </p:nvSpPr>
          <p:spPr bwMode="auto">
            <a:xfrm>
              <a:off x="1744663" y="564673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67" name="Line 817"/>
            <p:cNvSpPr>
              <a:spLocks noChangeShapeType="1"/>
            </p:cNvSpPr>
            <p:nvPr/>
          </p:nvSpPr>
          <p:spPr bwMode="auto">
            <a:xfrm flipH="1">
              <a:off x="1627188" y="5646738"/>
              <a:ext cx="11747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68" name="Line 818"/>
            <p:cNvSpPr>
              <a:spLocks noChangeShapeType="1"/>
            </p:cNvSpPr>
            <p:nvPr/>
          </p:nvSpPr>
          <p:spPr bwMode="auto">
            <a:xfrm>
              <a:off x="1627188" y="5522913"/>
              <a:ext cx="0" cy="12382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69" name="Rectangle 819"/>
            <p:cNvSpPr>
              <a:spLocks noChangeArrowheads="1"/>
            </p:cNvSpPr>
            <p:nvPr/>
          </p:nvSpPr>
          <p:spPr bwMode="auto">
            <a:xfrm>
              <a:off x="1462088" y="5708650"/>
              <a:ext cx="100012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70" name="Rectangle 820"/>
            <p:cNvSpPr>
              <a:spLocks noChangeArrowheads="1"/>
            </p:cNvSpPr>
            <p:nvPr/>
          </p:nvSpPr>
          <p:spPr bwMode="auto">
            <a:xfrm>
              <a:off x="1692275" y="5708650"/>
              <a:ext cx="101600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71" name="Rectangle 821"/>
            <p:cNvSpPr>
              <a:spLocks noChangeArrowheads="1"/>
            </p:cNvSpPr>
            <p:nvPr/>
          </p:nvSpPr>
          <p:spPr bwMode="auto">
            <a:xfrm>
              <a:off x="1751013" y="5473700"/>
              <a:ext cx="100012" cy="984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72" name="Rectangle 822"/>
            <p:cNvSpPr>
              <a:spLocks noChangeArrowheads="1"/>
            </p:cNvSpPr>
            <p:nvPr/>
          </p:nvSpPr>
          <p:spPr bwMode="auto">
            <a:xfrm>
              <a:off x="2120900" y="5473700"/>
              <a:ext cx="100013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73" name="Freeform 823" descr="20%"/>
            <p:cNvSpPr>
              <a:spLocks/>
            </p:cNvSpPr>
            <p:nvPr/>
          </p:nvSpPr>
          <p:spPr bwMode="auto">
            <a:xfrm>
              <a:off x="2608263" y="5468938"/>
              <a:ext cx="101600" cy="100012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8"/>
                  </a:moveTo>
                  <a:lnTo>
                    <a:pt x="275" y="152"/>
                  </a:lnTo>
                  <a:lnTo>
                    <a:pt x="272" y="166"/>
                  </a:lnTo>
                  <a:lnTo>
                    <a:pt x="269" y="179"/>
                  </a:lnTo>
                  <a:lnTo>
                    <a:pt x="265" y="192"/>
                  </a:lnTo>
                  <a:lnTo>
                    <a:pt x="258" y="204"/>
                  </a:lnTo>
                  <a:lnTo>
                    <a:pt x="251" y="215"/>
                  </a:lnTo>
                  <a:lnTo>
                    <a:pt x="234" y="235"/>
                  </a:lnTo>
                  <a:lnTo>
                    <a:pt x="214" y="252"/>
                  </a:lnTo>
                  <a:lnTo>
                    <a:pt x="203" y="259"/>
                  </a:lnTo>
                  <a:lnTo>
                    <a:pt x="191" y="265"/>
                  </a:lnTo>
                  <a:lnTo>
                    <a:pt x="178" y="270"/>
                  </a:lnTo>
                  <a:lnTo>
                    <a:pt x="165" y="273"/>
                  </a:lnTo>
                  <a:lnTo>
                    <a:pt x="152" y="275"/>
                  </a:lnTo>
                  <a:lnTo>
                    <a:pt x="137" y="275"/>
                  </a:lnTo>
                  <a:lnTo>
                    <a:pt x="124" y="275"/>
                  </a:lnTo>
                  <a:lnTo>
                    <a:pt x="109" y="273"/>
                  </a:lnTo>
                  <a:lnTo>
                    <a:pt x="97" y="270"/>
                  </a:lnTo>
                  <a:lnTo>
                    <a:pt x="84" y="265"/>
                  </a:lnTo>
                  <a:lnTo>
                    <a:pt x="72" y="259"/>
                  </a:lnTo>
                  <a:lnTo>
                    <a:pt x="60" y="252"/>
                  </a:lnTo>
                  <a:lnTo>
                    <a:pt x="40" y="235"/>
                  </a:lnTo>
                  <a:lnTo>
                    <a:pt x="23" y="215"/>
                  </a:lnTo>
                  <a:lnTo>
                    <a:pt x="16" y="204"/>
                  </a:lnTo>
                  <a:lnTo>
                    <a:pt x="11" y="192"/>
                  </a:lnTo>
                  <a:lnTo>
                    <a:pt x="6" y="179"/>
                  </a:lnTo>
                  <a:lnTo>
                    <a:pt x="3" y="166"/>
                  </a:lnTo>
                  <a:lnTo>
                    <a:pt x="1" y="152"/>
                  </a:lnTo>
                  <a:lnTo>
                    <a:pt x="0" y="138"/>
                  </a:lnTo>
                  <a:lnTo>
                    <a:pt x="1" y="124"/>
                  </a:lnTo>
                  <a:lnTo>
                    <a:pt x="3" y="110"/>
                  </a:lnTo>
                  <a:lnTo>
                    <a:pt x="6" y="98"/>
                  </a:lnTo>
                  <a:lnTo>
                    <a:pt x="11" y="84"/>
                  </a:lnTo>
                  <a:lnTo>
                    <a:pt x="16" y="73"/>
                  </a:lnTo>
                  <a:lnTo>
                    <a:pt x="23" y="61"/>
                  </a:lnTo>
                  <a:lnTo>
                    <a:pt x="40" y="41"/>
                  </a:lnTo>
                  <a:lnTo>
                    <a:pt x="60" y="24"/>
                  </a:lnTo>
                  <a:lnTo>
                    <a:pt x="72" y="17"/>
                  </a:lnTo>
                  <a:lnTo>
                    <a:pt x="84" y="12"/>
                  </a:lnTo>
                  <a:lnTo>
                    <a:pt x="97" y="7"/>
                  </a:lnTo>
                  <a:lnTo>
                    <a:pt x="109" y="4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2" y="1"/>
                  </a:lnTo>
                  <a:lnTo>
                    <a:pt x="165" y="4"/>
                  </a:lnTo>
                  <a:lnTo>
                    <a:pt x="178" y="7"/>
                  </a:lnTo>
                  <a:lnTo>
                    <a:pt x="191" y="12"/>
                  </a:lnTo>
                  <a:lnTo>
                    <a:pt x="203" y="17"/>
                  </a:lnTo>
                  <a:lnTo>
                    <a:pt x="214" y="24"/>
                  </a:lnTo>
                  <a:lnTo>
                    <a:pt x="234" y="41"/>
                  </a:lnTo>
                  <a:lnTo>
                    <a:pt x="251" y="61"/>
                  </a:lnTo>
                  <a:lnTo>
                    <a:pt x="258" y="73"/>
                  </a:lnTo>
                  <a:lnTo>
                    <a:pt x="265" y="84"/>
                  </a:lnTo>
                  <a:lnTo>
                    <a:pt x="269" y="98"/>
                  </a:lnTo>
                  <a:lnTo>
                    <a:pt x="272" y="110"/>
                  </a:lnTo>
                  <a:lnTo>
                    <a:pt x="275" y="124"/>
                  </a:lnTo>
                  <a:lnTo>
                    <a:pt x="275" y="138"/>
                  </a:lnTo>
                </a:path>
              </a:pathLst>
            </a:custGeom>
            <a:solidFill>
              <a:srgbClr val="FF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74" name="Rectangle 824"/>
            <p:cNvSpPr>
              <a:spLocks noChangeArrowheads="1"/>
            </p:cNvSpPr>
            <p:nvPr/>
          </p:nvSpPr>
          <p:spPr bwMode="auto">
            <a:xfrm>
              <a:off x="2320925" y="5240338"/>
              <a:ext cx="101600" cy="96837"/>
            </a:xfrm>
            <a:prstGeom prst="rect">
              <a:avLst/>
            </a:prstGeom>
            <a:solidFill>
              <a:srgbClr val="FFC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75" name="Line 825"/>
            <p:cNvSpPr>
              <a:spLocks noChangeShapeType="1"/>
            </p:cNvSpPr>
            <p:nvPr/>
          </p:nvSpPr>
          <p:spPr bwMode="auto">
            <a:xfrm>
              <a:off x="2368550" y="5524500"/>
              <a:ext cx="122238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76" name="Line 826"/>
            <p:cNvSpPr>
              <a:spLocks noChangeShapeType="1"/>
            </p:cNvSpPr>
            <p:nvPr/>
          </p:nvSpPr>
          <p:spPr bwMode="auto">
            <a:xfrm>
              <a:off x="2490788" y="5524500"/>
              <a:ext cx="122237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77" name="Rectangle 827"/>
            <p:cNvSpPr>
              <a:spLocks noChangeArrowheads="1"/>
            </p:cNvSpPr>
            <p:nvPr/>
          </p:nvSpPr>
          <p:spPr bwMode="auto">
            <a:xfrm>
              <a:off x="2270125" y="5476875"/>
              <a:ext cx="93663" cy="9207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78" name="Line 828"/>
            <p:cNvSpPr>
              <a:spLocks noChangeShapeType="1"/>
            </p:cNvSpPr>
            <p:nvPr/>
          </p:nvSpPr>
          <p:spPr bwMode="auto">
            <a:xfrm>
              <a:off x="2376488" y="5648325"/>
              <a:ext cx="0" cy="6032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79" name="Line 829"/>
            <p:cNvSpPr>
              <a:spLocks noChangeShapeType="1"/>
            </p:cNvSpPr>
            <p:nvPr/>
          </p:nvSpPr>
          <p:spPr bwMode="auto">
            <a:xfrm>
              <a:off x="2376488" y="5648325"/>
              <a:ext cx="230187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80" name="Line 830"/>
            <p:cNvSpPr>
              <a:spLocks noChangeShapeType="1"/>
            </p:cNvSpPr>
            <p:nvPr/>
          </p:nvSpPr>
          <p:spPr bwMode="auto">
            <a:xfrm>
              <a:off x="2606675" y="5648325"/>
              <a:ext cx="0" cy="6032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81" name="Line 831"/>
            <p:cNvSpPr>
              <a:spLocks noChangeShapeType="1"/>
            </p:cNvSpPr>
            <p:nvPr/>
          </p:nvSpPr>
          <p:spPr bwMode="auto">
            <a:xfrm flipH="1">
              <a:off x="2490788" y="5648325"/>
              <a:ext cx="115887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82" name="Line 832"/>
            <p:cNvSpPr>
              <a:spLocks noChangeShapeType="1"/>
            </p:cNvSpPr>
            <p:nvPr/>
          </p:nvSpPr>
          <p:spPr bwMode="auto">
            <a:xfrm>
              <a:off x="2490788" y="5524500"/>
              <a:ext cx="0" cy="12382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83" name="Freeform 833"/>
            <p:cNvSpPr>
              <a:spLocks/>
            </p:cNvSpPr>
            <p:nvPr/>
          </p:nvSpPr>
          <p:spPr bwMode="auto">
            <a:xfrm>
              <a:off x="2324100" y="5708650"/>
              <a:ext cx="101600" cy="100013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7"/>
                  </a:moveTo>
                  <a:lnTo>
                    <a:pt x="274" y="152"/>
                  </a:lnTo>
                  <a:lnTo>
                    <a:pt x="273" y="165"/>
                  </a:lnTo>
                  <a:lnTo>
                    <a:pt x="269" y="179"/>
                  </a:lnTo>
                  <a:lnTo>
                    <a:pt x="264" y="191"/>
                  </a:lnTo>
                  <a:lnTo>
                    <a:pt x="258" y="203"/>
                  </a:lnTo>
                  <a:lnTo>
                    <a:pt x="251" y="215"/>
                  </a:lnTo>
                  <a:lnTo>
                    <a:pt x="235" y="235"/>
                  </a:lnTo>
                  <a:lnTo>
                    <a:pt x="215" y="251"/>
                  </a:lnTo>
                  <a:lnTo>
                    <a:pt x="203" y="258"/>
                  </a:lnTo>
                  <a:lnTo>
                    <a:pt x="191" y="264"/>
                  </a:lnTo>
                  <a:lnTo>
                    <a:pt x="179" y="269"/>
                  </a:lnTo>
                  <a:lnTo>
                    <a:pt x="165" y="273"/>
                  </a:lnTo>
                  <a:lnTo>
                    <a:pt x="152" y="274"/>
                  </a:lnTo>
                  <a:lnTo>
                    <a:pt x="137" y="275"/>
                  </a:lnTo>
                  <a:lnTo>
                    <a:pt x="124" y="274"/>
                  </a:lnTo>
                  <a:lnTo>
                    <a:pt x="109" y="273"/>
                  </a:lnTo>
                  <a:lnTo>
                    <a:pt x="97" y="269"/>
                  </a:lnTo>
                  <a:lnTo>
                    <a:pt x="84" y="264"/>
                  </a:lnTo>
                  <a:lnTo>
                    <a:pt x="72" y="258"/>
                  </a:lnTo>
                  <a:lnTo>
                    <a:pt x="60" y="251"/>
                  </a:lnTo>
                  <a:lnTo>
                    <a:pt x="40" y="235"/>
                  </a:lnTo>
                  <a:lnTo>
                    <a:pt x="23" y="215"/>
                  </a:lnTo>
                  <a:lnTo>
                    <a:pt x="17" y="203"/>
                  </a:lnTo>
                  <a:lnTo>
                    <a:pt x="11" y="191"/>
                  </a:lnTo>
                  <a:lnTo>
                    <a:pt x="7" y="179"/>
                  </a:lnTo>
                  <a:lnTo>
                    <a:pt x="3" y="165"/>
                  </a:lnTo>
                  <a:lnTo>
                    <a:pt x="1" y="152"/>
                  </a:lnTo>
                  <a:lnTo>
                    <a:pt x="0" y="137"/>
                  </a:lnTo>
                  <a:lnTo>
                    <a:pt x="1" y="124"/>
                  </a:lnTo>
                  <a:lnTo>
                    <a:pt x="3" y="109"/>
                  </a:lnTo>
                  <a:lnTo>
                    <a:pt x="7" y="97"/>
                  </a:lnTo>
                  <a:lnTo>
                    <a:pt x="11" y="84"/>
                  </a:lnTo>
                  <a:lnTo>
                    <a:pt x="17" y="71"/>
                  </a:lnTo>
                  <a:lnTo>
                    <a:pt x="23" y="60"/>
                  </a:lnTo>
                  <a:lnTo>
                    <a:pt x="40" y="40"/>
                  </a:lnTo>
                  <a:lnTo>
                    <a:pt x="60" y="23"/>
                  </a:lnTo>
                  <a:lnTo>
                    <a:pt x="72" y="17"/>
                  </a:lnTo>
                  <a:lnTo>
                    <a:pt x="84" y="11"/>
                  </a:lnTo>
                  <a:lnTo>
                    <a:pt x="97" y="7"/>
                  </a:lnTo>
                  <a:lnTo>
                    <a:pt x="109" y="3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2" y="1"/>
                  </a:lnTo>
                  <a:lnTo>
                    <a:pt x="165" y="3"/>
                  </a:lnTo>
                  <a:lnTo>
                    <a:pt x="179" y="7"/>
                  </a:lnTo>
                  <a:lnTo>
                    <a:pt x="191" y="11"/>
                  </a:lnTo>
                  <a:lnTo>
                    <a:pt x="203" y="17"/>
                  </a:lnTo>
                  <a:lnTo>
                    <a:pt x="215" y="23"/>
                  </a:lnTo>
                  <a:lnTo>
                    <a:pt x="235" y="40"/>
                  </a:lnTo>
                  <a:lnTo>
                    <a:pt x="251" y="60"/>
                  </a:lnTo>
                  <a:lnTo>
                    <a:pt x="258" y="71"/>
                  </a:lnTo>
                  <a:lnTo>
                    <a:pt x="264" y="84"/>
                  </a:lnTo>
                  <a:lnTo>
                    <a:pt x="269" y="97"/>
                  </a:lnTo>
                  <a:lnTo>
                    <a:pt x="273" y="109"/>
                  </a:lnTo>
                  <a:lnTo>
                    <a:pt x="274" y="124"/>
                  </a:lnTo>
                  <a:lnTo>
                    <a:pt x="275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84" name="Freeform 834"/>
            <p:cNvSpPr>
              <a:spLocks/>
            </p:cNvSpPr>
            <p:nvPr/>
          </p:nvSpPr>
          <p:spPr bwMode="auto">
            <a:xfrm>
              <a:off x="2324100" y="5708650"/>
              <a:ext cx="101600" cy="100013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7"/>
                  </a:moveTo>
                  <a:lnTo>
                    <a:pt x="274" y="152"/>
                  </a:lnTo>
                  <a:lnTo>
                    <a:pt x="273" y="165"/>
                  </a:lnTo>
                  <a:lnTo>
                    <a:pt x="269" y="179"/>
                  </a:lnTo>
                  <a:lnTo>
                    <a:pt x="264" y="191"/>
                  </a:lnTo>
                  <a:lnTo>
                    <a:pt x="258" y="203"/>
                  </a:lnTo>
                  <a:lnTo>
                    <a:pt x="251" y="215"/>
                  </a:lnTo>
                  <a:lnTo>
                    <a:pt x="235" y="235"/>
                  </a:lnTo>
                  <a:lnTo>
                    <a:pt x="215" y="251"/>
                  </a:lnTo>
                  <a:lnTo>
                    <a:pt x="203" y="258"/>
                  </a:lnTo>
                  <a:lnTo>
                    <a:pt x="191" y="264"/>
                  </a:lnTo>
                  <a:lnTo>
                    <a:pt x="179" y="269"/>
                  </a:lnTo>
                  <a:lnTo>
                    <a:pt x="165" y="273"/>
                  </a:lnTo>
                  <a:lnTo>
                    <a:pt x="152" y="274"/>
                  </a:lnTo>
                  <a:lnTo>
                    <a:pt x="137" y="275"/>
                  </a:lnTo>
                  <a:lnTo>
                    <a:pt x="124" y="274"/>
                  </a:lnTo>
                  <a:lnTo>
                    <a:pt x="109" y="273"/>
                  </a:lnTo>
                  <a:lnTo>
                    <a:pt x="97" y="269"/>
                  </a:lnTo>
                  <a:lnTo>
                    <a:pt x="84" y="264"/>
                  </a:lnTo>
                  <a:lnTo>
                    <a:pt x="72" y="258"/>
                  </a:lnTo>
                  <a:lnTo>
                    <a:pt x="60" y="251"/>
                  </a:lnTo>
                  <a:lnTo>
                    <a:pt x="40" y="235"/>
                  </a:lnTo>
                  <a:lnTo>
                    <a:pt x="23" y="215"/>
                  </a:lnTo>
                  <a:lnTo>
                    <a:pt x="17" y="203"/>
                  </a:lnTo>
                  <a:lnTo>
                    <a:pt x="11" y="191"/>
                  </a:lnTo>
                  <a:lnTo>
                    <a:pt x="7" y="179"/>
                  </a:lnTo>
                  <a:lnTo>
                    <a:pt x="3" y="165"/>
                  </a:lnTo>
                  <a:lnTo>
                    <a:pt x="1" y="152"/>
                  </a:lnTo>
                  <a:lnTo>
                    <a:pt x="0" y="137"/>
                  </a:lnTo>
                  <a:lnTo>
                    <a:pt x="1" y="124"/>
                  </a:lnTo>
                  <a:lnTo>
                    <a:pt x="3" y="109"/>
                  </a:lnTo>
                  <a:lnTo>
                    <a:pt x="7" y="97"/>
                  </a:lnTo>
                  <a:lnTo>
                    <a:pt x="11" y="84"/>
                  </a:lnTo>
                  <a:lnTo>
                    <a:pt x="17" y="71"/>
                  </a:lnTo>
                  <a:lnTo>
                    <a:pt x="23" y="60"/>
                  </a:lnTo>
                  <a:lnTo>
                    <a:pt x="40" y="40"/>
                  </a:lnTo>
                  <a:lnTo>
                    <a:pt x="60" y="23"/>
                  </a:lnTo>
                  <a:lnTo>
                    <a:pt x="72" y="17"/>
                  </a:lnTo>
                  <a:lnTo>
                    <a:pt x="84" y="11"/>
                  </a:lnTo>
                  <a:lnTo>
                    <a:pt x="97" y="7"/>
                  </a:lnTo>
                  <a:lnTo>
                    <a:pt x="109" y="3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2" y="1"/>
                  </a:lnTo>
                  <a:lnTo>
                    <a:pt x="165" y="3"/>
                  </a:lnTo>
                  <a:lnTo>
                    <a:pt x="179" y="7"/>
                  </a:lnTo>
                  <a:lnTo>
                    <a:pt x="191" y="11"/>
                  </a:lnTo>
                  <a:lnTo>
                    <a:pt x="203" y="17"/>
                  </a:lnTo>
                  <a:lnTo>
                    <a:pt x="215" y="23"/>
                  </a:lnTo>
                  <a:lnTo>
                    <a:pt x="235" y="40"/>
                  </a:lnTo>
                  <a:lnTo>
                    <a:pt x="251" y="60"/>
                  </a:lnTo>
                  <a:lnTo>
                    <a:pt x="258" y="71"/>
                  </a:lnTo>
                  <a:lnTo>
                    <a:pt x="264" y="84"/>
                  </a:lnTo>
                  <a:lnTo>
                    <a:pt x="269" y="97"/>
                  </a:lnTo>
                  <a:lnTo>
                    <a:pt x="273" y="109"/>
                  </a:lnTo>
                  <a:lnTo>
                    <a:pt x="274" y="124"/>
                  </a:lnTo>
                  <a:lnTo>
                    <a:pt x="275" y="1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85" name="Line 835"/>
            <p:cNvSpPr>
              <a:spLocks noChangeShapeType="1"/>
            </p:cNvSpPr>
            <p:nvPr/>
          </p:nvSpPr>
          <p:spPr bwMode="auto">
            <a:xfrm>
              <a:off x="3708400" y="5289550"/>
              <a:ext cx="1238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86" name="Line 836"/>
            <p:cNvSpPr>
              <a:spLocks noChangeShapeType="1"/>
            </p:cNvSpPr>
            <p:nvPr/>
          </p:nvSpPr>
          <p:spPr bwMode="auto">
            <a:xfrm>
              <a:off x="3832225" y="5289550"/>
              <a:ext cx="12065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87" name="Freeform 837"/>
            <p:cNvSpPr>
              <a:spLocks/>
            </p:cNvSpPr>
            <p:nvPr/>
          </p:nvSpPr>
          <p:spPr bwMode="auto">
            <a:xfrm>
              <a:off x="3605213" y="5238750"/>
              <a:ext cx="98425" cy="100013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7"/>
                  </a:moveTo>
                  <a:lnTo>
                    <a:pt x="275" y="152"/>
                  </a:lnTo>
                  <a:lnTo>
                    <a:pt x="273" y="165"/>
                  </a:lnTo>
                  <a:lnTo>
                    <a:pt x="269" y="179"/>
                  </a:lnTo>
                  <a:lnTo>
                    <a:pt x="265" y="191"/>
                  </a:lnTo>
                  <a:lnTo>
                    <a:pt x="258" y="203"/>
                  </a:lnTo>
                  <a:lnTo>
                    <a:pt x="252" y="214"/>
                  </a:lnTo>
                  <a:lnTo>
                    <a:pt x="235" y="235"/>
                  </a:lnTo>
                  <a:lnTo>
                    <a:pt x="215" y="251"/>
                  </a:lnTo>
                  <a:lnTo>
                    <a:pt x="203" y="258"/>
                  </a:lnTo>
                  <a:lnTo>
                    <a:pt x="191" y="265"/>
                  </a:lnTo>
                  <a:lnTo>
                    <a:pt x="179" y="269"/>
                  </a:lnTo>
                  <a:lnTo>
                    <a:pt x="166" y="273"/>
                  </a:lnTo>
                  <a:lnTo>
                    <a:pt x="152" y="275"/>
                  </a:lnTo>
                  <a:lnTo>
                    <a:pt x="138" y="275"/>
                  </a:lnTo>
                  <a:lnTo>
                    <a:pt x="124" y="275"/>
                  </a:lnTo>
                  <a:lnTo>
                    <a:pt x="111" y="273"/>
                  </a:lnTo>
                  <a:lnTo>
                    <a:pt x="97" y="269"/>
                  </a:lnTo>
                  <a:lnTo>
                    <a:pt x="85" y="265"/>
                  </a:lnTo>
                  <a:lnTo>
                    <a:pt x="73" y="258"/>
                  </a:lnTo>
                  <a:lnTo>
                    <a:pt x="62" y="251"/>
                  </a:lnTo>
                  <a:lnTo>
                    <a:pt x="40" y="235"/>
                  </a:lnTo>
                  <a:lnTo>
                    <a:pt x="24" y="214"/>
                  </a:lnTo>
                  <a:lnTo>
                    <a:pt x="17" y="203"/>
                  </a:lnTo>
                  <a:lnTo>
                    <a:pt x="11" y="191"/>
                  </a:lnTo>
                  <a:lnTo>
                    <a:pt x="7" y="179"/>
                  </a:lnTo>
                  <a:lnTo>
                    <a:pt x="3" y="165"/>
                  </a:lnTo>
                  <a:lnTo>
                    <a:pt x="1" y="152"/>
                  </a:lnTo>
                  <a:lnTo>
                    <a:pt x="0" y="137"/>
                  </a:lnTo>
                  <a:lnTo>
                    <a:pt x="1" y="124"/>
                  </a:lnTo>
                  <a:lnTo>
                    <a:pt x="3" y="111"/>
                  </a:lnTo>
                  <a:lnTo>
                    <a:pt x="7" y="97"/>
                  </a:lnTo>
                  <a:lnTo>
                    <a:pt x="11" y="85"/>
                  </a:lnTo>
                  <a:lnTo>
                    <a:pt x="17" y="73"/>
                  </a:lnTo>
                  <a:lnTo>
                    <a:pt x="24" y="61"/>
                  </a:lnTo>
                  <a:lnTo>
                    <a:pt x="40" y="40"/>
                  </a:lnTo>
                  <a:lnTo>
                    <a:pt x="62" y="23"/>
                  </a:lnTo>
                  <a:lnTo>
                    <a:pt x="73" y="17"/>
                  </a:lnTo>
                  <a:lnTo>
                    <a:pt x="85" y="11"/>
                  </a:lnTo>
                  <a:lnTo>
                    <a:pt x="97" y="7"/>
                  </a:lnTo>
                  <a:lnTo>
                    <a:pt x="111" y="3"/>
                  </a:lnTo>
                  <a:lnTo>
                    <a:pt x="124" y="1"/>
                  </a:lnTo>
                  <a:lnTo>
                    <a:pt x="138" y="0"/>
                  </a:lnTo>
                  <a:lnTo>
                    <a:pt x="152" y="1"/>
                  </a:lnTo>
                  <a:lnTo>
                    <a:pt x="166" y="3"/>
                  </a:lnTo>
                  <a:lnTo>
                    <a:pt x="179" y="7"/>
                  </a:lnTo>
                  <a:lnTo>
                    <a:pt x="191" y="11"/>
                  </a:lnTo>
                  <a:lnTo>
                    <a:pt x="203" y="17"/>
                  </a:lnTo>
                  <a:lnTo>
                    <a:pt x="215" y="23"/>
                  </a:lnTo>
                  <a:lnTo>
                    <a:pt x="235" y="40"/>
                  </a:lnTo>
                  <a:lnTo>
                    <a:pt x="252" y="61"/>
                  </a:lnTo>
                  <a:lnTo>
                    <a:pt x="258" y="73"/>
                  </a:lnTo>
                  <a:lnTo>
                    <a:pt x="265" y="85"/>
                  </a:lnTo>
                  <a:lnTo>
                    <a:pt x="269" y="97"/>
                  </a:lnTo>
                  <a:lnTo>
                    <a:pt x="273" y="111"/>
                  </a:lnTo>
                  <a:lnTo>
                    <a:pt x="275" y="124"/>
                  </a:lnTo>
                  <a:lnTo>
                    <a:pt x="275" y="1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88" name="Line 838"/>
            <p:cNvSpPr>
              <a:spLocks noChangeShapeType="1"/>
            </p:cNvSpPr>
            <p:nvPr/>
          </p:nvSpPr>
          <p:spPr bwMode="auto">
            <a:xfrm>
              <a:off x="3465513" y="541178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89" name="Line 839"/>
            <p:cNvSpPr>
              <a:spLocks noChangeShapeType="1"/>
            </p:cNvSpPr>
            <p:nvPr/>
          </p:nvSpPr>
          <p:spPr bwMode="auto">
            <a:xfrm>
              <a:off x="3463925" y="5411788"/>
              <a:ext cx="306388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90" name="Line 840"/>
            <p:cNvSpPr>
              <a:spLocks noChangeShapeType="1"/>
            </p:cNvSpPr>
            <p:nvPr/>
          </p:nvSpPr>
          <p:spPr bwMode="auto">
            <a:xfrm>
              <a:off x="3770313" y="541178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91" name="Line 841"/>
            <p:cNvSpPr>
              <a:spLocks noChangeShapeType="1"/>
            </p:cNvSpPr>
            <p:nvPr/>
          </p:nvSpPr>
          <p:spPr bwMode="auto">
            <a:xfrm>
              <a:off x="3770313" y="5411788"/>
              <a:ext cx="588962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92" name="Line 842"/>
            <p:cNvSpPr>
              <a:spLocks noChangeShapeType="1"/>
            </p:cNvSpPr>
            <p:nvPr/>
          </p:nvSpPr>
          <p:spPr bwMode="auto">
            <a:xfrm>
              <a:off x="4359275" y="541178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93" name="Line 843"/>
            <p:cNvSpPr>
              <a:spLocks noChangeShapeType="1"/>
            </p:cNvSpPr>
            <p:nvPr/>
          </p:nvSpPr>
          <p:spPr bwMode="auto">
            <a:xfrm flipH="1">
              <a:off x="3832225" y="5411788"/>
              <a:ext cx="52705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94" name="Line 844"/>
            <p:cNvSpPr>
              <a:spLocks noChangeShapeType="1"/>
            </p:cNvSpPr>
            <p:nvPr/>
          </p:nvSpPr>
          <p:spPr bwMode="auto">
            <a:xfrm>
              <a:off x="3832225" y="5289550"/>
              <a:ext cx="0" cy="122238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95" name="Line 845"/>
            <p:cNvSpPr>
              <a:spLocks noChangeShapeType="1"/>
            </p:cNvSpPr>
            <p:nvPr/>
          </p:nvSpPr>
          <p:spPr bwMode="auto">
            <a:xfrm>
              <a:off x="3597275" y="5522913"/>
              <a:ext cx="122238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96" name="Line 846"/>
            <p:cNvSpPr>
              <a:spLocks noChangeShapeType="1"/>
            </p:cNvSpPr>
            <p:nvPr/>
          </p:nvSpPr>
          <p:spPr bwMode="auto">
            <a:xfrm>
              <a:off x="3481388" y="564673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97" name="Line 847"/>
            <p:cNvSpPr>
              <a:spLocks noChangeShapeType="1"/>
            </p:cNvSpPr>
            <p:nvPr/>
          </p:nvSpPr>
          <p:spPr bwMode="auto">
            <a:xfrm>
              <a:off x="3481388" y="5646738"/>
              <a:ext cx="230187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98" name="Line 848"/>
            <p:cNvSpPr>
              <a:spLocks noChangeShapeType="1"/>
            </p:cNvSpPr>
            <p:nvPr/>
          </p:nvSpPr>
          <p:spPr bwMode="auto">
            <a:xfrm>
              <a:off x="3711575" y="564673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99" name="Line 849"/>
            <p:cNvSpPr>
              <a:spLocks noChangeShapeType="1"/>
            </p:cNvSpPr>
            <p:nvPr/>
          </p:nvSpPr>
          <p:spPr bwMode="auto">
            <a:xfrm flipH="1">
              <a:off x="3597275" y="5646738"/>
              <a:ext cx="11430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00" name="Line 850"/>
            <p:cNvSpPr>
              <a:spLocks noChangeShapeType="1"/>
            </p:cNvSpPr>
            <p:nvPr/>
          </p:nvSpPr>
          <p:spPr bwMode="auto">
            <a:xfrm>
              <a:off x="3597275" y="5522913"/>
              <a:ext cx="0" cy="12382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01" name="Rectangle 851"/>
            <p:cNvSpPr>
              <a:spLocks noChangeArrowheads="1"/>
            </p:cNvSpPr>
            <p:nvPr/>
          </p:nvSpPr>
          <p:spPr bwMode="auto">
            <a:xfrm>
              <a:off x="3430588" y="5708650"/>
              <a:ext cx="100012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02" name="Freeform 852"/>
            <p:cNvSpPr>
              <a:spLocks/>
            </p:cNvSpPr>
            <p:nvPr/>
          </p:nvSpPr>
          <p:spPr bwMode="auto">
            <a:xfrm>
              <a:off x="3662363" y="5708650"/>
              <a:ext cx="100012" cy="100013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7"/>
                  </a:moveTo>
                  <a:lnTo>
                    <a:pt x="275" y="152"/>
                  </a:lnTo>
                  <a:lnTo>
                    <a:pt x="272" y="165"/>
                  </a:lnTo>
                  <a:lnTo>
                    <a:pt x="269" y="179"/>
                  </a:lnTo>
                  <a:lnTo>
                    <a:pt x="264" y="191"/>
                  </a:lnTo>
                  <a:lnTo>
                    <a:pt x="258" y="203"/>
                  </a:lnTo>
                  <a:lnTo>
                    <a:pt x="251" y="214"/>
                  </a:lnTo>
                  <a:lnTo>
                    <a:pt x="234" y="234"/>
                  </a:lnTo>
                  <a:lnTo>
                    <a:pt x="214" y="251"/>
                  </a:lnTo>
                  <a:lnTo>
                    <a:pt x="203" y="258"/>
                  </a:lnTo>
                  <a:lnTo>
                    <a:pt x="191" y="265"/>
                  </a:lnTo>
                  <a:lnTo>
                    <a:pt x="178" y="269"/>
                  </a:lnTo>
                  <a:lnTo>
                    <a:pt x="165" y="272"/>
                  </a:lnTo>
                  <a:lnTo>
                    <a:pt x="152" y="275"/>
                  </a:lnTo>
                  <a:lnTo>
                    <a:pt x="137" y="275"/>
                  </a:lnTo>
                  <a:lnTo>
                    <a:pt x="124" y="275"/>
                  </a:lnTo>
                  <a:lnTo>
                    <a:pt x="110" y="272"/>
                  </a:lnTo>
                  <a:lnTo>
                    <a:pt x="97" y="269"/>
                  </a:lnTo>
                  <a:lnTo>
                    <a:pt x="85" y="265"/>
                  </a:lnTo>
                  <a:lnTo>
                    <a:pt x="72" y="258"/>
                  </a:lnTo>
                  <a:lnTo>
                    <a:pt x="61" y="251"/>
                  </a:lnTo>
                  <a:lnTo>
                    <a:pt x="40" y="234"/>
                  </a:lnTo>
                  <a:lnTo>
                    <a:pt x="23" y="214"/>
                  </a:lnTo>
                  <a:lnTo>
                    <a:pt x="16" y="203"/>
                  </a:lnTo>
                  <a:lnTo>
                    <a:pt x="11" y="191"/>
                  </a:lnTo>
                  <a:lnTo>
                    <a:pt x="6" y="179"/>
                  </a:lnTo>
                  <a:lnTo>
                    <a:pt x="3" y="165"/>
                  </a:lnTo>
                  <a:lnTo>
                    <a:pt x="1" y="152"/>
                  </a:lnTo>
                  <a:lnTo>
                    <a:pt x="0" y="137"/>
                  </a:lnTo>
                  <a:lnTo>
                    <a:pt x="1" y="124"/>
                  </a:lnTo>
                  <a:lnTo>
                    <a:pt x="3" y="110"/>
                  </a:lnTo>
                  <a:lnTo>
                    <a:pt x="6" y="97"/>
                  </a:lnTo>
                  <a:lnTo>
                    <a:pt x="11" y="85"/>
                  </a:lnTo>
                  <a:lnTo>
                    <a:pt x="16" y="72"/>
                  </a:lnTo>
                  <a:lnTo>
                    <a:pt x="23" y="61"/>
                  </a:lnTo>
                  <a:lnTo>
                    <a:pt x="40" y="40"/>
                  </a:lnTo>
                  <a:lnTo>
                    <a:pt x="61" y="23"/>
                  </a:lnTo>
                  <a:lnTo>
                    <a:pt x="72" y="16"/>
                  </a:lnTo>
                  <a:lnTo>
                    <a:pt x="85" y="11"/>
                  </a:lnTo>
                  <a:lnTo>
                    <a:pt x="97" y="6"/>
                  </a:lnTo>
                  <a:lnTo>
                    <a:pt x="110" y="3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2" y="1"/>
                  </a:lnTo>
                  <a:lnTo>
                    <a:pt x="165" y="3"/>
                  </a:lnTo>
                  <a:lnTo>
                    <a:pt x="178" y="6"/>
                  </a:lnTo>
                  <a:lnTo>
                    <a:pt x="191" y="11"/>
                  </a:lnTo>
                  <a:lnTo>
                    <a:pt x="203" y="16"/>
                  </a:lnTo>
                  <a:lnTo>
                    <a:pt x="214" y="23"/>
                  </a:lnTo>
                  <a:lnTo>
                    <a:pt x="234" y="40"/>
                  </a:lnTo>
                  <a:lnTo>
                    <a:pt x="251" y="61"/>
                  </a:lnTo>
                  <a:lnTo>
                    <a:pt x="258" y="72"/>
                  </a:lnTo>
                  <a:lnTo>
                    <a:pt x="264" y="85"/>
                  </a:lnTo>
                  <a:lnTo>
                    <a:pt x="269" y="97"/>
                  </a:lnTo>
                  <a:lnTo>
                    <a:pt x="272" y="110"/>
                  </a:lnTo>
                  <a:lnTo>
                    <a:pt x="275" y="124"/>
                  </a:lnTo>
                  <a:lnTo>
                    <a:pt x="275" y="1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03" name="Rectangle 853"/>
            <p:cNvSpPr>
              <a:spLocks noChangeArrowheads="1"/>
            </p:cNvSpPr>
            <p:nvPr/>
          </p:nvSpPr>
          <p:spPr bwMode="auto">
            <a:xfrm>
              <a:off x="3719513" y="5473700"/>
              <a:ext cx="100012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04" name="Rectangle 854"/>
            <p:cNvSpPr>
              <a:spLocks noChangeArrowheads="1"/>
            </p:cNvSpPr>
            <p:nvPr/>
          </p:nvSpPr>
          <p:spPr bwMode="auto">
            <a:xfrm>
              <a:off x="3416300" y="5473700"/>
              <a:ext cx="101600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05" name="Line 855"/>
            <p:cNvSpPr>
              <a:spLocks noChangeShapeType="1"/>
            </p:cNvSpPr>
            <p:nvPr/>
          </p:nvSpPr>
          <p:spPr bwMode="auto">
            <a:xfrm>
              <a:off x="4064000" y="5524500"/>
              <a:ext cx="122238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06" name="Line 856"/>
            <p:cNvSpPr>
              <a:spLocks noChangeShapeType="1"/>
            </p:cNvSpPr>
            <p:nvPr/>
          </p:nvSpPr>
          <p:spPr bwMode="auto">
            <a:xfrm>
              <a:off x="4186238" y="5524500"/>
              <a:ext cx="1238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07" name="Rectangle 857"/>
            <p:cNvSpPr>
              <a:spLocks noChangeArrowheads="1"/>
            </p:cNvSpPr>
            <p:nvPr/>
          </p:nvSpPr>
          <p:spPr bwMode="auto">
            <a:xfrm>
              <a:off x="3959225" y="5475288"/>
              <a:ext cx="100013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08" name="Line 858"/>
            <p:cNvSpPr>
              <a:spLocks noChangeShapeType="1"/>
            </p:cNvSpPr>
            <p:nvPr/>
          </p:nvSpPr>
          <p:spPr bwMode="auto">
            <a:xfrm>
              <a:off x="4070350" y="5648325"/>
              <a:ext cx="0" cy="6032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09" name="Line 859"/>
            <p:cNvSpPr>
              <a:spLocks noChangeShapeType="1"/>
            </p:cNvSpPr>
            <p:nvPr/>
          </p:nvSpPr>
          <p:spPr bwMode="auto">
            <a:xfrm>
              <a:off x="4070350" y="5648325"/>
              <a:ext cx="23177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10" name="Line 860"/>
            <p:cNvSpPr>
              <a:spLocks noChangeShapeType="1"/>
            </p:cNvSpPr>
            <p:nvPr/>
          </p:nvSpPr>
          <p:spPr bwMode="auto">
            <a:xfrm>
              <a:off x="4302125" y="5648325"/>
              <a:ext cx="0" cy="6032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11" name="Line 861"/>
            <p:cNvSpPr>
              <a:spLocks noChangeShapeType="1"/>
            </p:cNvSpPr>
            <p:nvPr/>
          </p:nvSpPr>
          <p:spPr bwMode="auto">
            <a:xfrm flipH="1">
              <a:off x="4186238" y="5648325"/>
              <a:ext cx="115887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12" name="Line 862"/>
            <p:cNvSpPr>
              <a:spLocks noChangeShapeType="1"/>
            </p:cNvSpPr>
            <p:nvPr/>
          </p:nvSpPr>
          <p:spPr bwMode="auto">
            <a:xfrm>
              <a:off x="4186238" y="5524500"/>
              <a:ext cx="0" cy="12382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13" name="Rectangle 863"/>
            <p:cNvSpPr>
              <a:spLocks noChangeArrowheads="1"/>
            </p:cNvSpPr>
            <p:nvPr/>
          </p:nvSpPr>
          <p:spPr bwMode="auto">
            <a:xfrm>
              <a:off x="4021138" y="5708650"/>
              <a:ext cx="98425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14" name="Freeform 864"/>
            <p:cNvSpPr>
              <a:spLocks/>
            </p:cNvSpPr>
            <p:nvPr/>
          </p:nvSpPr>
          <p:spPr bwMode="auto">
            <a:xfrm>
              <a:off x="4251325" y="5708650"/>
              <a:ext cx="100013" cy="100013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7"/>
                  </a:moveTo>
                  <a:lnTo>
                    <a:pt x="275" y="152"/>
                  </a:lnTo>
                  <a:lnTo>
                    <a:pt x="272" y="165"/>
                  </a:lnTo>
                  <a:lnTo>
                    <a:pt x="269" y="179"/>
                  </a:lnTo>
                  <a:lnTo>
                    <a:pt x="264" y="191"/>
                  </a:lnTo>
                  <a:lnTo>
                    <a:pt x="258" y="203"/>
                  </a:lnTo>
                  <a:lnTo>
                    <a:pt x="251" y="215"/>
                  </a:lnTo>
                  <a:lnTo>
                    <a:pt x="234" y="235"/>
                  </a:lnTo>
                  <a:lnTo>
                    <a:pt x="214" y="251"/>
                  </a:lnTo>
                  <a:lnTo>
                    <a:pt x="203" y="258"/>
                  </a:lnTo>
                  <a:lnTo>
                    <a:pt x="191" y="265"/>
                  </a:lnTo>
                  <a:lnTo>
                    <a:pt x="178" y="269"/>
                  </a:lnTo>
                  <a:lnTo>
                    <a:pt x="165" y="273"/>
                  </a:lnTo>
                  <a:lnTo>
                    <a:pt x="152" y="275"/>
                  </a:lnTo>
                  <a:lnTo>
                    <a:pt x="137" y="275"/>
                  </a:lnTo>
                  <a:lnTo>
                    <a:pt x="124" y="275"/>
                  </a:lnTo>
                  <a:lnTo>
                    <a:pt x="110" y="273"/>
                  </a:lnTo>
                  <a:lnTo>
                    <a:pt x="97" y="269"/>
                  </a:lnTo>
                  <a:lnTo>
                    <a:pt x="85" y="265"/>
                  </a:lnTo>
                  <a:lnTo>
                    <a:pt x="72" y="258"/>
                  </a:lnTo>
                  <a:lnTo>
                    <a:pt x="61" y="251"/>
                  </a:lnTo>
                  <a:lnTo>
                    <a:pt x="40" y="235"/>
                  </a:lnTo>
                  <a:lnTo>
                    <a:pt x="23" y="215"/>
                  </a:lnTo>
                  <a:lnTo>
                    <a:pt x="16" y="203"/>
                  </a:lnTo>
                  <a:lnTo>
                    <a:pt x="11" y="191"/>
                  </a:lnTo>
                  <a:lnTo>
                    <a:pt x="6" y="179"/>
                  </a:lnTo>
                  <a:lnTo>
                    <a:pt x="3" y="165"/>
                  </a:lnTo>
                  <a:lnTo>
                    <a:pt x="1" y="152"/>
                  </a:lnTo>
                  <a:lnTo>
                    <a:pt x="0" y="137"/>
                  </a:lnTo>
                  <a:lnTo>
                    <a:pt x="1" y="124"/>
                  </a:lnTo>
                  <a:lnTo>
                    <a:pt x="3" y="111"/>
                  </a:lnTo>
                  <a:lnTo>
                    <a:pt x="6" y="97"/>
                  </a:lnTo>
                  <a:lnTo>
                    <a:pt x="11" y="85"/>
                  </a:lnTo>
                  <a:lnTo>
                    <a:pt x="16" y="73"/>
                  </a:lnTo>
                  <a:lnTo>
                    <a:pt x="23" y="61"/>
                  </a:lnTo>
                  <a:lnTo>
                    <a:pt x="40" y="40"/>
                  </a:lnTo>
                  <a:lnTo>
                    <a:pt x="61" y="23"/>
                  </a:lnTo>
                  <a:lnTo>
                    <a:pt x="72" y="17"/>
                  </a:lnTo>
                  <a:lnTo>
                    <a:pt x="85" y="11"/>
                  </a:lnTo>
                  <a:lnTo>
                    <a:pt x="97" y="7"/>
                  </a:lnTo>
                  <a:lnTo>
                    <a:pt x="110" y="3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2" y="1"/>
                  </a:lnTo>
                  <a:lnTo>
                    <a:pt x="165" y="3"/>
                  </a:lnTo>
                  <a:lnTo>
                    <a:pt x="178" y="7"/>
                  </a:lnTo>
                  <a:lnTo>
                    <a:pt x="191" y="11"/>
                  </a:lnTo>
                  <a:lnTo>
                    <a:pt x="203" y="17"/>
                  </a:lnTo>
                  <a:lnTo>
                    <a:pt x="214" y="23"/>
                  </a:lnTo>
                  <a:lnTo>
                    <a:pt x="234" y="40"/>
                  </a:lnTo>
                  <a:lnTo>
                    <a:pt x="251" y="61"/>
                  </a:lnTo>
                  <a:lnTo>
                    <a:pt x="258" y="73"/>
                  </a:lnTo>
                  <a:lnTo>
                    <a:pt x="264" y="85"/>
                  </a:lnTo>
                  <a:lnTo>
                    <a:pt x="269" y="97"/>
                  </a:lnTo>
                  <a:lnTo>
                    <a:pt x="272" y="111"/>
                  </a:lnTo>
                  <a:lnTo>
                    <a:pt x="275" y="124"/>
                  </a:lnTo>
                  <a:lnTo>
                    <a:pt x="275" y="1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15" name="Freeform 865"/>
            <p:cNvSpPr>
              <a:spLocks/>
            </p:cNvSpPr>
            <p:nvPr/>
          </p:nvSpPr>
          <p:spPr bwMode="auto">
            <a:xfrm>
              <a:off x="4310063" y="5473700"/>
              <a:ext cx="100012" cy="100013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8"/>
                  </a:moveTo>
                  <a:lnTo>
                    <a:pt x="275" y="152"/>
                  </a:lnTo>
                  <a:lnTo>
                    <a:pt x="273" y="166"/>
                  </a:lnTo>
                  <a:lnTo>
                    <a:pt x="269" y="179"/>
                  </a:lnTo>
                  <a:lnTo>
                    <a:pt x="265" y="192"/>
                  </a:lnTo>
                  <a:lnTo>
                    <a:pt x="258" y="204"/>
                  </a:lnTo>
                  <a:lnTo>
                    <a:pt x="252" y="215"/>
                  </a:lnTo>
                  <a:lnTo>
                    <a:pt x="235" y="235"/>
                  </a:lnTo>
                  <a:lnTo>
                    <a:pt x="215" y="252"/>
                  </a:lnTo>
                  <a:lnTo>
                    <a:pt x="204" y="259"/>
                  </a:lnTo>
                  <a:lnTo>
                    <a:pt x="191" y="265"/>
                  </a:lnTo>
                  <a:lnTo>
                    <a:pt x="179" y="270"/>
                  </a:lnTo>
                  <a:lnTo>
                    <a:pt x="166" y="273"/>
                  </a:lnTo>
                  <a:lnTo>
                    <a:pt x="152" y="275"/>
                  </a:lnTo>
                  <a:lnTo>
                    <a:pt x="138" y="275"/>
                  </a:lnTo>
                  <a:lnTo>
                    <a:pt x="124" y="275"/>
                  </a:lnTo>
                  <a:lnTo>
                    <a:pt x="111" y="273"/>
                  </a:lnTo>
                  <a:lnTo>
                    <a:pt x="97" y="270"/>
                  </a:lnTo>
                  <a:lnTo>
                    <a:pt x="85" y="265"/>
                  </a:lnTo>
                  <a:lnTo>
                    <a:pt x="73" y="259"/>
                  </a:lnTo>
                  <a:lnTo>
                    <a:pt x="62" y="252"/>
                  </a:lnTo>
                  <a:lnTo>
                    <a:pt x="40" y="235"/>
                  </a:lnTo>
                  <a:lnTo>
                    <a:pt x="24" y="215"/>
                  </a:lnTo>
                  <a:lnTo>
                    <a:pt x="17" y="204"/>
                  </a:lnTo>
                  <a:lnTo>
                    <a:pt x="11" y="192"/>
                  </a:lnTo>
                  <a:lnTo>
                    <a:pt x="7" y="179"/>
                  </a:lnTo>
                  <a:lnTo>
                    <a:pt x="4" y="166"/>
                  </a:lnTo>
                  <a:lnTo>
                    <a:pt x="1" y="152"/>
                  </a:lnTo>
                  <a:lnTo>
                    <a:pt x="0" y="138"/>
                  </a:lnTo>
                  <a:lnTo>
                    <a:pt x="1" y="124"/>
                  </a:lnTo>
                  <a:lnTo>
                    <a:pt x="4" y="111"/>
                  </a:lnTo>
                  <a:lnTo>
                    <a:pt x="7" y="98"/>
                  </a:lnTo>
                  <a:lnTo>
                    <a:pt x="11" y="85"/>
                  </a:lnTo>
                  <a:lnTo>
                    <a:pt x="17" y="73"/>
                  </a:lnTo>
                  <a:lnTo>
                    <a:pt x="24" y="62"/>
                  </a:lnTo>
                  <a:lnTo>
                    <a:pt x="40" y="41"/>
                  </a:lnTo>
                  <a:lnTo>
                    <a:pt x="62" y="24"/>
                  </a:lnTo>
                  <a:lnTo>
                    <a:pt x="73" y="17"/>
                  </a:lnTo>
                  <a:lnTo>
                    <a:pt x="85" y="12"/>
                  </a:lnTo>
                  <a:lnTo>
                    <a:pt x="97" y="7"/>
                  </a:lnTo>
                  <a:lnTo>
                    <a:pt x="111" y="4"/>
                  </a:lnTo>
                  <a:lnTo>
                    <a:pt x="124" y="1"/>
                  </a:lnTo>
                  <a:lnTo>
                    <a:pt x="138" y="0"/>
                  </a:lnTo>
                  <a:lnTo>
                    <a:pt x="152" y="1"/>
                  </a:lnTo>
                  <a:lnTo>
                    <a:pt x="166" y="4"/>
                  </a:lnTo>
                  <a:lnTo>
                    <a:pt x="179" y="7"/>
                  </a:lnTo>
                  <a:lnTo>
                    <a:pt x="191" y="12"/>
                  </a:lnTo>
                  <a:lnTo>
                    <a:pt x="204" y="17"/>
                  </a:lnTo>
                  <a:lnTo>
                    <a:pt x="215" y="24"/>
                  </a:lnTo>
                  <a:lnTo>
                    <a:pt x="235" y="41"/>
                  </a:lnTo>
                  <a:lnTo>
                    <a:pt x="252" y="62"/>
                  </a:lnTo>
                  <a:lnTo>
                    <a:pt x="258" y="73"/>
                  </a:lnTo>
                  <a:lnTo>
                    <a:pt x="265" y="85"/>
                  </a:lnTo>
                  <a:lnTo>
                    <a:pt x="269" y="98"/>
                  </a:lnTo>
                  <a:lnTo>
                    <a:pt x="273" y="111"/>
                  </a:lnTo>
                  <a:lnTo>
                    <a:pt x="275" y="124"/>
                  </a:lnTo>
                  <a:lnTo>
                    <a:pt x="275" y="138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16" name="Freeform 866"/>
            <p:cNvSpPr>
              <a:spLocks/>
            </p:cNvSpPr>
            <p:nvPr/>
          </p:nvSpPr>
          <p:spPr bwMode="auto">
            <a:xfrm>
              <a:off x="4310063" y="5473700"/>
              <a:ext cx="100012" cy="100013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8"/>
                  </a:moveTo>
                  <a:lnTo>
                    <a:pt x="275" y="152"/>
                  </a:lnTo>
                  <a:lnTo>
                    <a:pt x="273" y="166"/>
                  </a:lnTo>
                  <a:lnTo>
                    <a:pt x="269" y="179"/>
                  </a:lnTo>
                  <a:lnTo>
                    <a:pt x="265" y="192"/>
                  </a:lnTo>
                  <a:lnTo>
                    <a:pt x="258" y="204"/>
                  </a:lnTo>
                  <a:lnTo>
                    <a:pt x="252" y="215"/>
                  </a:lnTo>
                  <a:lnTo>
                    <a:pt x="235" y="235"/>
                  </a:lnTo>
                  <a:lnTo>
                    <a:pt x="215" y="252"/>
                  </a:lnTo>
                  <a:lnTo>
                    <a:pt x="204" y="259"/>
                  </a:lnTo>
                  <a:lnTo>
                    <a:pt x="191" y="265"/>
                  </a:lnTo>
                  <a:lnTo>
                    <a:pt x="179" y="270"/>
                  </a:lnTo>
                  <a:lnTo>
                    <a:pt x="166" y="273"/>
                  </a:lnTo>
                  <a:lnTo>
                    <a:pt x="152" y="275"/>
                  </a:lnTo>
                  <a:lnTo>
                    <a:pt x="138" y="275"/>
                  </a:lnTo>
                  <a:lnTo>
                    <a:pt x="124" y="275"/>
                  </a:lnTo>
                  <a:lnTo>
                    <a:pt x="111" y="273"/>
                  </a:lnTo>
                  <a:lnTo>
                    <a:pt x="97" y="270"/>
                  </a:lnTo>
                  <a:lnTo>
                    <a:pt x="85" y="265"/>
                  </a:lnTo>
                  <a:lnTo>
                    <a:pt x="73" y="259"/>
                  </a:lnTo>
                  <a:lnTo>
                    <a:pt x="62" y="252"/>
                  </a:lnTo>
                  <a:lnTo>
                    <a:pt x="40" y="235"/>
                  </a:lnTo>
                  <a:lnTo>
                    <a:pt x="24" y="215"/>
                  </a:lnTo>
                  <a:lnTo>
                    <a:pt x="17" y="204"/>
                  </a:lnTo>
                  <a:lnTo>
                    <a:pt x="11" y="192"/>
                  </a:lnTo>
                  <a:lnTo>
                    <a:pt x="7" y="179"/>
                  </a:lnTo>
                  <a:lnTo>
                    <a:pt x="4" y="166"/>
                  </a:lnTo>
                  <a:lnTo>
                    <a:pt x="1" y="152"/>
                  </a:lnTo>
                  <a:lnTo>
                    <a:pt x="0" y="138"/>
                  </a:lnTo>
                  <a:lnTo>
                    <a:pt x="1" y="124"/>
                  </a:lnTo>
                  <a:lnTo>
                    <a:pt x="4" y="111"/>
                  </a:lnTo>
                  <a:lnTo>
                    <a:pt x="7" y="98"/>
                  </a:lnTo>
                  <a:lnTo>
                    <a:pt x="11" y="85"/>
                  </a:lnTo>
                  <a:lnTo>
                    <a:pt x="17" y="73"/>
                  </a:lnTo>
                  <a:lnTo>
                    <a:pt x="24" y="62"/>
                  </a:lnTo>
                  <a:lnTo>
                    <a:pt x="40" y="41"/>
                  </a:lnTo>
                  <a:lnTo>
                    <a:pt x="62" y="24"/>
                  </a:lnTo>
                  <a:lnTo>
                    <a:pt x="73" y="17"/>
                  </a:lnTo>
                  <a:lnTo>
                    <a:pt x="85" y="12"/>
                  </a:lnTo>
                  <a:lnTo>
                    <a:pt x="97" y="7"/>
                  </a:lnTo>
                  <a:lnTo>
                    <a:pt x="111" y="4"/>
                  </a:lnTo>
                  <a:lnTo>
                    <a:pt x="124" y="1"/>
                  </a:lnTo>
                  <a:lnTo>
                    <a:pt x="138" y="0"/>
                  </a:lnTo>
                  <a:lnTo>
                    <a:pt x="152" y="1"/>
                  </a:lnTo>
                  <a:lnTo>
                    <a:pt x="166" y="4"/>
                  </a:lnTo>
                  <a:lnTo>
                    <a:pt x="179" y="7"/>
                  </a:lnTo>
                  <a:lnTo>
                    <a:pt x="191" y="12"/>
                  </a:lnTo>
                  <a:lnTo>
                    <a:pt x="204" y="17"/>
                  </a:lnTo>
                  <a:lnTo>
                    <a:pt x="215" y="24"/>
                  </a:lnTo>
                  <a:lnTo>
                    <a:pt x="235" y="41"/>
                  </a:lnTo>
                  <a:lnTo>
                    <a:pt x="252" y="62"/>
                  </a:lnTo>
                  <a:lnTo>
                    <a:pt x="258" y="73"/>
                  </a:lnTo>
                  <a:lnTo>
                    <a:pt x="265" y="85"/>
                  </a:lnTo>
                  <a:lnTo>
                    <a:pt x="269" y="98"/>
                  </a:lnTo>
                  <a:lnTo>
                    <a:pt x="273" y="111"/>
                  </a:lnTo>
                  <a:lnTo>
                    <a:pt x="275" y="124"/>
                  </a:lnTo>
                  <a:lnTo>
                    <a:pt x="275" y="13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17" name="Rectangle 867"/>
            <p:cNvSpPr>
              <a:spLocks noChangeArrowheads="1"/>
            </p:cNvSpPr>
            <p:nvPr/>
          </p:nvSpPr>
          <p:spPr bwMode="auto">
            <a:xfrm>
              <a:off x="2555875" y="5708650"/>
              <a:ext cx="100013" cy="9842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18" name="Line 868"/>
            <p:cNvSpPr>
              <a:spLocks noChangeShapeType="1"/>
            </p:cNvSpPr>
            <p:nvPr/>
          </p:nvSpPr>
          <p:spPr bwMode="auto">
            <a:xfrm>
              <a:off x="1157288" y="5289550"/>
              <a:ext cx="1238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19" name="Line 869"/>
            <p:cNvSpPr>
              <a:spLocks noChangeShapeType="1"/>
            </p:cNvSpPr>
            <p:nvPr/>
          </p:nvSpPr>
          <p:spPr bwMode="auto">
            <a:xfrm>
              <a:off x="942975" y="541178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20" name="Line 870"/>
            <p:cNvSpPr>
              <a:spLocks noChangeShapeType="1"/>
            </p:cNvSpPr>
            <p:nvPr/>
          </p:nvSpPr>
          <p:spPr bwMode="auto">
            <a:xfrm>
              <a:off x="942975" y="5411788"/>
              <a:ext cx="274638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21" name="Line 871"/>
            <p:cNvSpPr>
              <a:spLocks noChangeShapeType="1"/>
            </p:cNvSpPr>
            <p:nvPr/>
          </p:nvSpPr>
          <p:spPr bwMode="auto">
            <a:xfrm>
              <a:off x="1217613" y="541178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22" name="Line 872"/>
            <p:cNvSpPr>
              <a:spLocks noChangeShapeType="1"/>
            </p:cNvSpPr>
            <p:nvPr/>
          </p:nvSpPr>
          <p:spPr bwMode="auto">
            <a:xfrm>
              <a:off x="1217613" y="5411788"/>
              <a:ext cx="15557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23" name="Line 873"/>
            <p:cNvSpPr>
              <a:spLocks noChangeShapeType="1"/>
            </p:cNvSpPr>
            <p:nvPr/>
          </p:nvSpPr>
          <p:spPr bwMode="auto">
            <a:xfrm>
              <a:off x="1373188" y="541178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24" name="Line 874"/>
            <p:cNvSpPr>
              <a:spLocks noChangeShapeType="1"/>
            </p:cNvSpPr>
            <p:nvPr/>
          </p:nvSpPr>
          <p:spPr bwMode="auto">
            <a:xfrm flipH="1">
              <a:off x="1157288" y="5411788"/>
              <a:ext cx="21590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25" name="Line 875"/>
            <p:cNvSpPr>
              <a:spLocks noChangeShapeType="1"/>
            </p:cNvSpPr>
            <p:nvPr/>
          </p:nvSpPr>
          <p:spPr bwMode="auto">
            <a:xfrm>
              <a:off x="1157288" y="5289550"/>
              <a:ext cx="0" cy="122238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26" name="Line 876"/>
            <p:cNvSpPr>
              <a:spLocks noChangeShapeType="1"/>
            </p:cNvSpPr>
            <p:nvPr/>
          </p:nvSpPr>
          <p:spPr bwMode="auto">
            <a:xfrm>
              <a:off x="1044575" y="5522913"/>
              <a:ext cx="123825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27" name="Line 877"/>
            <p:cNvSpPr>
              <a:spLocks noChangeShapeType="1"/>
            </p:cNvSpPr>
            <p:nvPr/>
          </p:nvSpPr>
          <p:spPr bwMode="auto">
            <a:xfrm>
              <a:off x="1044575" y="5646738"/>
              <a:ext cx="0" cy="61912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28" name="Line 878"/>
            <p:cNvSpPr>
              <a:spLocks noChangeShapeType="1"/>
            </p:cNvSpPr>
            <p:nvPr/>
          </p:nvSpPr>
          <p:spPr bwMode="auto">
            <a:xfrm>
              <a:off x="1044575" y="5522913"/>
              <a:ext cx="0" cy="12382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29" name="Freeform 879"/>
            <p:cNvSpPr>
              <a:spLocks/>
            </p:cNvSpPr>
            <p:nvPr/>
          </p:nvSpPr>
          <p:spPr bwMode="auto">
            <a:xfrm>
              <a:off x="993775" y="5708650"/>
              <a:ext cx="101600" cy="98425"/>
            </a:xfrm>
            <a:custGeom>
              <a:avLst/>
              <a:gdLst>
                <a:gd name="T0" fmla="*/ 2147483647 w 275"/>
                <a:gd name="T1" fmla="*/ 0 h 272"/>
                <a:gd name="T2" fmla="*/ 2147483647 w 275"/>
                <a:gd name="T3" fmla="*/ 2147483647 h 272"/>
                <a:gd name="T4" fmla="*/ 2147483647 w 275"/>
                <a:gd name="T5" fmla="*/ 2147483647 h 272"/>
                <a:gd name="T6" fmla="*/ 0 w 275"/>
                <a:gd name="T7" fmla="*/ 2147483647 h 272"/>
                <a:gd name="T8" fmla="*/ 2147483647 w 275"/>
                <a:gd name="T9" fmla="*/ 0 h 2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272"/>
                <a:gd name="T17" fmla="*/ 275 w 275"/>
                <a:gd name="T18" fmla="*/ 272 h 2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272">
                  <a:moveTo>
                    <a:pt x="137" y="0"/>
                  </a:moveTo>
                  <a:lnTo>
                    <a:pt x="275" y="136"/>
                  </a:lnTo>
                  <a:lnTo>
                    <a:pt x="137" y="272"/>
                  </a:lnTo>
                  <a:lnTo>
                    <a:pt x="0" y="136"/>
                  </a:lnTo>
                  <a:lnTo>
                    <a:pt x="137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30" name="Rectangle 880"/>
            <p:cNvSpPr>
              <a:spLocks noChangeArrowheads="1"/>
            </p:cNvSpPr>
            <p:nvPr/>
          </p:nvSpPr>
          <p:spPr bwMode="auto">
            <a:xfrm>
              <a:off x="1168400" y="5473700"/>
              <a:ext cx="100013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31" name="Rectangle 881"/>
            <p:cNvSpPr>
              <a:spLocks noChangeArrowheads="1"/>
            </p:cNvSpPr>
            <p:nvPr/>
          </p:nvSpPr>
          <p:spPr bwMode="auto">
            <a:xfrm>
              <a:off x="892175" y="5473700"/>
              <a:ext cx="100013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32" name="Rectangle 882"/>
            <p:cNvSpPr>
              <a:spLocks noChangeArrowheads="1"/>
            </p:cNvSpPr>
            <p:nvPr/>
          </p:nvSpPr>
          <p:spPr bwMode="auto">
            <a:xfrm>
              <a:off x="1323975" y="5473700"/>
              <a:ext cx="98425" cy="9842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33" name="Line 886"/>
            <p:cNvSpPr>
              <a:spLocks noChangeShapeType="1"/>
            </p:cNvSpPr>
            <p:nvPr/>
          </p:nvSpPr>
          <p:spPr bwMode="auto">
            <a:xfrm>
              <a:off x="4210050" y="5178425"/>
              <a:ext cx="0" cy="6191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34" name="Rectangle 887"/>
            <p:cNvSpPr>
              <a:spLocks noChangeArrowheads="1"/>
            </p:cNvSpPr>
            <p:nvPr/>
          </p:nvSpPr>
          <p:spPr bwMode="auto">
            <a:xfrm>
              <a:off x="4159250" y="5243513"/>
              <a:ext cx="101600" cy="98425"/>
            </a:xfrm>
            <a:prstGeom prst="rect">
              <a:avLst/>
            </a:prstGeom>
            <a:noFill/>
            <a:ln w="7938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635" name="Line 888"/>
            <p:cNvSpPr>
              <a:spLocks noChangeShapeType="1"/>
            </p:cNvSpPr>
            <p:nvPr/>
          </p:nvSpPr>
          <p:spPr bwMode="auto">
            <a:xfrm>
              <a:off x="4341813" y="5178425"/>
              <a:ext cx="0" cy="6191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36" name="Line 889"/>
            <p:cNvSpPr>
              <a:spLocks noChangeShapeType="1"/>
            </p:cNvSpPr>
            <p:nvPr/>
          </p:nvSpPr>
          <p:spPr bwMode="auto">
            <a:xfrm>
              <a:off x="4471988" y="5178425"/>
              <a:ext cx="0" cy="6191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37" name="Line 890"/>
            <p:cNvSpPr>
              <a:spLocks noChangeShapeType="1"/>
            </p:cNvSpPr>
            <p:nvPr/>
          </p:nvSpPr>
          <p:spPr bwMode="auto">
            <a:xfrm>
              <a:off x="4598988" y="5178425"/>
              <a:ext cx="0" cy="61913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38" name="Freeform 891"/>
            <p:cNvSpPr>
              <a:spLocks/>
            </p:cNvSpPr>
            <p:nvPr/>
          </p:nvSpPr>
          <p:spPr bwMode="auto">
            <a:xfrm>
              <a:off x="4289425" y="5243513"/>
              <a:ext cx="100013" cy="100012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7"/>
                  </a:moveTo>
                  <a:lnTo>
                    <a:pt x="275" y="152"/>
                  </a:lnTo>
                  <a:lnTo>
                    <a:pt x="272" y="165"/>
                  </a:lnTo>
                  <a:lnTo>
                    <a:pt x="269" y="179"/>
                  </a:lnTo>
                  <a:lnTo>
                    <a:pt x="264" y="191"/>
                  </a:lnTo>
                  <a:lnTo>
                    <a:pt x="258" y="203"/>
                  </a:lnTo>
                  <a:lnTo>
                    <a:pt x="251" y="215"/>
                  </a:lnTo>
                  <a:lnTo>
                    <a:pt x="234" y="235"/>
                  </a:lnTo>
                  <a:lnTo>
                    <a:pt x="214" y="251"/>
                  </a:lnTo>
                  <a:lnTo>
                    <a:pt x="203" y="258"/>
                  </a:lnTo>
                  <a:lnTo>
                    <a:pt x="191" y="265"/>
                  </a:lnTo>
                  <a:lnTo>
                    <a:pt x="178" y="269"/>
                  </a:lnTo>
                  <a:lnTo>
                    <a:pt x="165" y="273"/>
                  </a:lnTo>
                  <a:lnTo>
                    <a:pt x="152" y="275"/>
                  </a:lnTo>
                  <a:lnTo>
                    <a:pt x="137" y="275"/>
                  </a:lnTo>
                  <a:lnTo>
                    <a:pt x="124" y="275"/>
                  </a:lnTo>
                  <a:lnTo>
                    <a:pt x="110" y="273"/>
                  </a:lnTo>
                  <a:lnTo>
                    <a:pt x="97" y="269"/>
                  </a:lnTo>
                  <a:lnTo>
                    <a:pt x="85" y="265"/>
                  </a:lnTo>
                  <a:lnTo>
                    <a:pt x="72" y="258"/>
                  </a:lnTo>
                  <a:lnTo>
                    <a:pt x="61" y="251"/>
                  </a:lnTo>
                  <a:lnTo>
                    <a:pt x="40" y="235"/>
                  </a:lnTo>
                  <a:lnTo>
                    <a:pt x="23" y="215"/>
                  </a:lnTo>
                  <a:lnTo>
                    <a:pt x="16" y="203"/>
                  </a:lnTo>
                  <a:lnTo>
                    <a:pt x="11" y="191"/>
                  </a:lnTo>
                  <a:lnTo>
                    <a:pt x="6" y="179"/>
                  </a:lnTo>
                  <a:lnTo>
                    <a:pt x="3" y="165"/>
                  </a:lnTo>
                  <a:lnTo>
                    <a:pt x="1" y="152"/>
                  </a:lnTo>
                  <a:lnTo>
                    <a:pt x="0" y="137"/>
                  </a:lnTo>
                  <a:lnTo>
                    <a:pt x="1" y="124"/>
                  </a:lnTo>
                  <a:lnTo>
                    <a:pt x="3" y="111"/>
                  </a:lnTo>
                  <a:lnTo>
                    <a:pt x="6" y="97"/>
                  </a:lnTo>
                  <a:lnTo>
                    <a:pt x="11" y="85"/>
                  </a:lnTo>
                  <a:lnTo>
                    <a:pt x="16" y="73"/>
                  </a:lnTo>
                  <a:lnTo>
                    <a:pt x="23" y="61"/>
                  </a:lnTo>
                  <a:lnTo>
                    <a:pt x="40" y="40"/>
                  </a:lnTo>
                  <a:lnTo>
                    <a:pt x="61" y="23"/>
                  </a:lnTo>
                  <a:lnTo>
                    <a:pt x="72" y="17"/>
                  </a:lnTo>
                  <a:lnTo>
                    <a:pt x="85" y="11"/>
                  </a:lnTo>
                  <a:lnTo>
                    <a:pt x="97" y="7"/>
                  </a:lnTo>
                  <a:lnTo>
                    <a:pt x="110" y="3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2" y="1"/>
                  </a:lnTo>
                  <a:lnTo>
                    <a:pt x="165" y="3"/>
                  </a:lnTo>
                  <a:lnTo>
                    <a:pt x="178" y="7"/>
                  </a:lnTo>
                  <a:lnTo>
                    <a:pt x="191" y="11"/>
                  </a:lnTo>
                  <a:lnTo>
                    <a:pt x="203" y="17"/>
                  </a:lnTo>
                  <a:lnTo>
                    <a:pt x="214" y="23"/>
                  </a:lnTo>
                  <a:lnTo>
                    <a:pt x="234" y="40"/>
                  </a:lnTo>
                  <a:lnTo>
                    <a:pt x="251" y="61"/>
                  </a:lnTo>
                  <a:lnTo>
                    <a:pt x="258" y="73"/>
                  </a:lnTo>
                  <a:lnTo>
                    <a:pt x="264" y="85"/>
                  </a:lnTo>
                  <a:lnTo>
                    <a:pt x="269" y="97"/>
                  </a:lnTo>
                  <a:lnTo>
                    <a:pt x="272" y="111"/>
                  </a:lnTo>
                  <a:lnTo>
                    <a:pt x="275" y="124"/>
                  </a:lnTo>
                  <a:lnTo>
                    <a:pt x="275" y="1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39" name="Freeform 892"/>
            <p:cNvSpPr>
              <a:spLocks/>
            </p:cNvSpPr>
            <p:nvPr/>
          </p:nvSpPr>
          <p:spPr bwMode="auto">
            <a:xfrm>
              <a:off x="4419600" y="5243513"/>
              <a:ext cx="101600" cy="100012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7"/>
                  </a:moveTo>
                  <a:lnTo>
                    <a:pt x="275" y="152"/>
                  </a:lnTo>
                  <a:lnTo>
                    <a:pt x="272" y="165"/>
                  </a:lnTo>
                  <a:lnTo>
                    <a:pt x="269" y="179"/>
                  </a:lnTo>
                  <a:lnTo>
                    <a:pt x="264" y="191"/>
                  </a:lnTo>
                  <a:lnTo>
                    <a:pt x="258" y="203"/>
                  </a:lnTo>
                  <a:lnTo>
                    <a:pt x="251" y="215"/>
                  </a:lnTo>
                  <a:lnTo>
                    <a:pt x="234" y="235"/>
                  </a:lnTo>
                  <a:lnTo>
                    <a:pt x="214" y="251"/>
                  </a:lnTo>
                  <a:lnTo>
                    <a:pt x="203" y="258"/>
                  </a:lnTo>
                  <a:lnTo>
                    <a:pt x="191" y="265"/>
                  </a:lnTo>
                  <a:lnTo>
                    <a:pt x="178" y="269"/>
                  </a:lnTo>
                  <a:lnTo>
                    <a:pt x="165" y="273"/>
                  </a:lnTo>
                  <a:lnTo>
                    <a:pt x="152" y="275"/>
                  </a:lnTo>
                  <a:lnTo>
                    <a:pt x="137" y="275"/>
                  </a:lnTo>
                  <a:lnTo>
                    <a:pt x="124" y="275"/>
                  </a:lnTo>
                  <a:lnTo>
                    <a:pt x="110" y="273"/>
                  </a:lnTo>
                  <a:lnTo>
                    <a:pt x="97" y="269"/>
                  </a:lnTo>
                  <a:lnTo>
                    <a:pt x="85" y="265"/>
                  </a:lnTo>
                  <a:lnTo>
                    <a:pt x="72" y="258"/>
                  </a:lnTo>
                  <a:lnTo>
                    <a:pt x="61" y="251"/>
                  </a:lnTo>
                  <a:lnTo>
                    <a:pt x="40" y="235"/>
                  </a:lnTo>
                  <a:lnTo>
                    <a:pt x="23" y="215"/>
                  </a:lnTo>
                  <a:lnTo>
                    <a:pt x="16" y="203"/>
                  </a:lnTo>
                  <a:lnTo>
                    <a:pt x="11" y="191"/>
                  </a:lnTo>
                  <a:lnTo>
                    <a:pt x="6" y="179"/>
                  </a:lnTo>
                  <a:lnTo>
                    <a:pt x="3" y="165"/>
                  </a:lnTo>
                  <a:lnTo>
                    <a:pt x="1" y="152"/>
                  </a:lnTo>
                  <a:lnTo>
                    <a:pt x="0" y="137"/>
                  </a:lnTo>
                  <a:lnTo>
                    <a:pt x="1" y="124"/>
                  </a:lnTo>
                  <a:lnTo>
                    <a:pt x="3" y="111"/>
                  </a:lnTo>
                  <a:lnTo>
                    <a:pt x="6" y="97"/>
                  </a:lnTo>
                  <a:lnTo>
                    <a:pt x="11" y="85"/>
                  </a:lnTo>
                  <a:lnTo>
                    <a:pt x="16" y="73"/>
                  </a:lnTo>
                  <a:lnTo>
                    <a:pt x="23" y="61"/>
                  </a:lnTo>
                  <a:lnTo>
                    <a:pt x="40" y="40"/>
                  </a:lnTo>
                  <a:lnTo>
                    <a:pt x="61" y="23"/>
                  </a:lnTo>
                  <a:lnTo>
                    <a:pt x="72" y="17"/>
                  </a:lnTo>
                  <a:lnTo>
                    <a:pt x="85" y="11"/>
                  </a:lnTo>
                  <a:lnTo>
                    <a:pt x="97" y="7"/>
                  </a:lnTo>
                  <a:lnTo>
                    <a:pt x="110" y="3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2" y="1"/>
                  </a:lnTo>
                  <a:lnTo>
                    <a:pt x="165" y="3"/>
                  </a:lnTo>
                  <a:lnTo>
                    <a:pt x="178" y="7"/>
                  </a:lnTo>
                  <a:lnTo>
                    <a:pt x="191" y="11"/>
                  </a:lnTo>
                  <a:lnTo>
                    <a:pt x="203" y="17"/>
                  </a:lnTo>
                  <a:lnTo>
                    <a:pt x="214" y="23"/>
                  </a:lnTo>
                  <a:lnTo>
                    <a:pt x="234" y="40"/>
                  </a:lnTo>
                  <a:lnTo>
                    <a:pt x="251" y="61"/>
                  </a:lnTo>
                  <a:lnTo>
                    <a:pt x="258" y="73"/>
                  </a:lnTo>
                  <a:lnTo>
                    <a:pt x="264" y="85"/>
                  </a:lnTo>
                  <a:lnTo>
                    <a:pt x="269" y="97"/>
                  </a:lnTo>
                  <a:lnTo>
                    <a:pt x="272" y="111"/>
                  </a:lnTo>
                  <a:lnTo>
                    <a:pt x="275" y="124"/>
                  </a:lnTo>
                  <a:lnTo>
                    <a:pt x="275" y="1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640" name="Freeform 893"/>
            <p:cNvSpPr>
              <a:spLocks/>
            </p:cNvSpPr>
            <p:nvPr/>
          </p:nvSpPr>
          <p:spPr bwMode="auto">
            <a:xfrm>
              <a:off x="4551363" y="5243513"/>
              <a:ext cx="100012" cy="100012"/>
            </a:xfrm>
            <a:custGeom>
              <a:avLst/>
              <a:gdLst>
                <a:gd name="T0" fmla="*/ 2147483647 w 275"/>
                <a:gd name="T1" fmla="*/ 2147483647 h 275"/>
                <a:gd name="T2" fmla="*/ 2147483647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2147483647 h 275"/>
                <a:gd name="T10" fmla="*/ 2147483647 w 275"/>
                <a:gd name="T11" fmla="*/ 2147483647 h 275"/>
                <a:gd name="T12" fmla="*/ 2147483647 w 275"/>
                <a:gd name="T13" fmla="*/ 2147483647 h 275"/>
                <a:gd name="T14" fmla="*/ 2147483647 w 275"/>
                <a:gd name="T15" fmla="*/ 2147483647 h 275"/>
                <a:gd name="T16" fmla="*/ 2147483647 w 275"/>
                <a:gd name="T17" fmla="*/ 2147483647 h 275"/>
                <a:gd name="T18" fmla="*/ 2147483647 w 275"/>
                <a:gd name="T19" fmla="*/ 2147483647 h 275"/>
                <a:gd name="T20" fmla="*/ 2147483647 w 275"/>
                <a:gd name="T21" fmla="*/ 2147483647 h 275"/>
                <a:gd name="T22" fmla="*/ 2147483647 w 275"/>
                <a:gd name="T23" fmla="*/ 2147483647 h 275"/>
                <a:gd name="T24" fmla="*/ 2147483647 w 275"/>
                <a:gd name="T25" fmla="*/ 2147483647 h 275"/>
                <a:gd name="T26" fmla="*/ 2147483647 w 275"/>
                <a:gd name="T27" fmla="*/ 2147483647 h 275"/>
                <a:gd name="T28" fmla="*/ 2147483647 w 275"/>
                <a:gd name="T29" fmla="*/ 2147483647 h 275"/>
                <a:gd name="T30" fmla="*/ 2147483647 w 275"/>
                <a:gd name="T31" fmla="*/ 2147483647 h 275"/>
                <a:gd name="T32" fmla="*/ 2147483647 w 275"/>
                <a:gd name="T33" fmla="*/ 2147483647 h 275"/>
                <a:gd name="T34" fmla="*/ 2147483647 w 275"/>
                <a:gd name="T35" fmla="*/ 2147483647 h 275"/>
                <a:gd name="T36" fmla="*/ 2147483647 w 275"/>
                <a:gd name="T37" fmla="*/ 2147483647 h 275"/>
                <a:gd name="T38" fmla="*/ 2147483647 w 275"/>
                <a:gd name="T39" fmla="*/ 2147483647 h 275"/>
                <a:gd name="T40" fmla="*/ 2147483647 w 275"/>
                <a:gd name="T41" fmla="*/ 2147483647 h 275"/>
                <a:gd name="T42" fmla="*/ 2147483647 w 275"/>
                <a:gd name="T43" fmla="*/ 2147483647 h 275"/>
                <a:gd name="T44" fmla="*/ 2147483647 w 275"/>
                <a:gd name="T45" fmla="*/ 2147483647 h 275"/>
                <a:gd name="T46" fmla="*/ 2147483647 w 275"/>
                <a:gd name="T47" fmla="*/ 2147483647 h 275"/>
                <a:gd name="T48" fmla="*/ 2147483647 w 275"/>
                <a:gd name="T49" fmla="*/ 2147483647 h 275"/>
                <a:gd name="T50" fmla="*/ 2147483647 w 275"/>
                <a:gd name="T51" fmla="*/ 2147483647 h 275"/>
                <a:gd name="T52" fmla="*/ 2147483647 w 275"/>
                <a:gd name="T53" fmla="*/ 2147483647 h 275"/>
                <a:gd name="T54" fmla="*/ 2147483647 w 275"/>
                <a:gd name="T55" fmla="*/ 2147483647 h 275"/>
                <a:gd name="T56" fmla="*/ 0 w 275"/>
                <a:gd name="T57" fmla="*/ 2147483647 h 275"/>
                <a:gd name="T58" fmla="*/ 2147483647 w 275"/>
                <a:gd name="T59" fmla="*/ 2147483647 h 275"/>
                <a:gd name="T60" fmla="*/ 2147483647 w 275"/>
                <a:gd name="T61" fmla="*/ 2147483647 h 275"/>
                <a:gd name="T62" fmla="*/ 2147483647 w 275"/>
                <a:gd name="T63" fmla="*/ 2147483647 h 275"/>
                <a:gd name="T64" fmla="*/ 2147483647 w 275"/>
                <a:gd name="T65" fmla="*/ 2147483647 h 275"/>
                <a:gd name="T66" fmla="*/ 2147483647 w 275"/>
                <a:gd name="T67" fmla="*/ 2147483647 h 275"/>
                <a:gd name="T68" fmla="*/ 2147483647 w 275"/>
                <a:gd name="T69" fmla="*/ 2147483647 h 275"/>
                <a:gd name="T70" fmla="*/ 2147483647 w 275"/>
                <a:gd name="T71" fmla="*/ 2147483647 h 275"/>
                <a:gd name="T72" fmla="*/ 2147483647 w 275"/>
                <a:gd name="T73" fmla="*/ 2147483647 h 275"/>
                <a:gd name="T74" fmla="*/ 2147483647 w 275"/>
                <a:gd name="T75" fmla="*/ 2147483647 h 275"/>
                <a:gd name="T76" fmla="*/ 2147483647 w 275"/>
                <a:gd name="T77" fmla="*/ 2147483647 h 275"/>
                <a:gd name="T78" fmla="*/ 2147483647 w 275"/>
                <a:gd name="T79" fmla="*/ 2147483647 h 275"/>
                <a:gd name="T80" fmla="*/ 2147483647 w 275"/>
                <a:gd name="T81" fmla="*/ 2147483647 h 275"/>
                <a:gd name="T82" fmla="*/ 2147483647 w 275"/>
                <a:gd name="T83" fmla="*/ 2147483647 h 275"/>
                <a:gd name="T84" fmla="*/ 2147483647 w 275"/>
                <a:gd name="T85" fmla="*/ 0 h 275"/>
                <a:gd name="T86" fmla="*/ 2147483647 w 275"/>
                <a:gd name="T87" fmla="*/ 2147483647 h 275"/>
                <a:gd name="T88" fmla="*/ 2147483647 w 275"/>
                <a:gd name="T89" fmla="*/ 2147483647 h 275"/>
                <a:gd name="T90" fmla="*/ 2147483647 w 275"/>
                <a:gd name="T91" fmla="*/ 2147483647 h 275"/>
                <a:gd name="T92" fmla="*/ 2147483647 w 275"/>
                <a:gd name="T93" fmla="*/ 2147483647 h 275"/>
                <a:gd name="T94" fmla="*/ 2147483647 w 275"/>
                <a:gd name="T95" fmla="*/ 2147483647 h 275"/>
                <a:gd name="T96" fmla="*/ 2147483647 w 275"/>
                <a:gd name="T97" fmla="*/ 2147483647 h 275"/>
                <a:gd name="T98" fmla="*/ 2147483647 w 275"/>
                <a:gd name="T99" fmla="*/ 2147483647 h 275"/>
                <a:gd name="T100" fmla="*/ 2147483647 w 275"/>
                <a:gd name="T101" fmla="*/ 2147483647 h 275"/>
                <a:gd name="T102" fmla="*/ 2147483647 w 275"/>
                <a:gd name="T103" fmla="*/ 2147483647 h 275"/>
                <a:gd name="T104" fmla="*/ 2147483647 w 275"/>
                <a:gd name="T105" fmla="*/ 2147483647 h 275"/>
                <a:gd name="T106" fmla="*/ 2147483647 w 275"/>
                <a:gd name="T107" fmla="*/ 2147483647 h 275"/>
                <a:gd name="T108" fmla="*/ 2147483647 w 275"/>
                <a:gd name="T109" fmla="*/ 2147483647 h 275"/>
                <a:gd name="T110" fmla="*/ 2147483647 w 275"/>
                <a:gd name="T111" fmla="*/ 2147483647 h 275"/>
                <a:gd name="T112" fmla="*/ 2147483647 w 275"/>
                <a:gd name="T113" fmla="*/ 2147483647 h 2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75"/>
                <a:gd name="T173" fmla="*/ 275 w 275"/>
                <a:gd name="T174" fmla="*/ 275 h 2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75">
                  <a:moveTo>
                    <a:pt x="275" y="137"/>
                  </a:moveTo>
                  <a:lnTo>
                    <a:pt x="275" y="152"/>
                  </a:lnTo>
                  <a:lnTo>
                    <a:pt x="272" y="165"/>
                  </a:lnTo>
                  <a:lnTo>
                    <a:pt x="269" y="179"/>
                  </a:lnTo>
                  <a:lnTo>
                    <a:pt x="264" y="191"/>
                  </a:lnTo>
                  <a:lnTo>
                    <a:pt x="258" y="203"/>
                  </a:lnTo>
                  <a:lnTo>
                    <a:pt x="251" y="215"/>
                  </a:lnTo>
                  <a:lnTo>
                    <a:pt x="234" y="235"/>
                  </a:lnTo>
                  <a:lnTo>
                    <a:pt x="214" y="251"/>
                  </a:lnTo>
                  <a:lnTo>
                    <a:pt x="203" y="258"/>
                  </a:lnTo>
                  <a:lnTo>
                    <a:pt x="191" y="265"/>
                  </a:lnTo>
                  <a:lnTo>
                    <a:pt x="178" y="269"/>
                  </a:lnTo>
                  <a:lnTo>
                    <a:pt x="165" y="273"/>
                  </a:lnTo>
                  <a:lnTo>
                    <a:pt x="152" y="275"/>
                  </a:lnTo>
                  <a:lnTo>
                    <a:pt x="137" y="275"/>
                  </a:lnTo>
                  <a:lnTo>
                    <a:pt x="124" y="275"/>
                  </a:lnTo>
                  <a:lnTo>
                    <a:pt x="110" y="273"/>
                  </a:lnTo>
                  <a:lnTo>
                    <a:pt x="97" y="269"/>
                  </a:lnTo>
                  <a:lnTo>
                    <a:pt x="85" y="265"/>
                  </a:lnTo>
                  <a:lnTo>
                    <a:pt x="72" y="258"/>
                  </a:lnTo>
                  <a:lnTo>
                    <a:pt x="61" y="251"/>
                  </a:lnTo>
                  <a:lnTo>
                    <a:pt x="40" y="235"/>
                  </a:lnTo>
                  <a:lnTo>
                    <a:pt x="23" y="215"/>
                  </a:lnTo>
                  <a:lnTo>
                    <a:pt x="16" y="203"/>
                  </a:lnTo>
                  <a:lnTo>
                    <a:pt x="11" y="191"/>
                  </a:lnTo>
                  <a:lnTo>
                    <a:pt x="6" y="179"/>
                  </a:lnTo>
                  <a:lnTo>
                    <a:pt x="3" y="165"/>
                  </a:lnTo>
                  <a:lnTo>
                    <a:pt x="1" y="152"/>
                  </a:lnTo>
                  <a:lnTo>
                    <a:pt x="0" y="137"/>
                  </a:lnTo>
                  <a:lnTo>
                    <a:pt x="1" y="124"/>
                  </a:lnTo>
                  <a:lnTo>
                    <a:pt x="3" y="111"/>
                  </a:lnTo>
                  <a:lnTo>
                    <a:pt x="6" y="97"/>
                  </a:lnTo>
                  <a:lnTo>
                    <a:pt x="11" y="85"/>
                  </a:lnTo>
                  <a:lnTo>
                    <a:pt x="16" y="73"/>
                  </a:lnTo>
                  <a:lnTo>
                    <a:pt x="23" y="61"/>
                  </a:lnTo>
                  <a:lnTo>
                    <a:pt x="40" y="40"/>
                  </a:lnTo>
                  <a:lnTo>
                    <a:pt x="61" y="23"/>
                  </a:lnTo>
                  <a:lnTo>
                    <a:pt x="72" y="17"/>
                  </a:lnTo>
                  <a:lnTo>
                    <a:pt x="85" y="11"/>
                  </a:lnTo>
                  <a:lnTo>
                    <a:pt x="97" y="7"/>
                  </a:lnTo>
                  <a:lnTo>
                    <a:pt x="110" y="3"/>
                  </a:lnTo>
                  <a:lnTo>
                    <a:pt x="124" y="1"/>
                  </a:lnTo>
                  <a:lnTo>
                    <a:pt x="137" y="0"/>
                  </a:lnTo>
                  <a:lnTo>
                    <a:pt x="152" y="1"/>
                  </a:lnTo>
                  <a:lnTo>
                    <a:pt x="165" y="3"/>
                  </a:lnTo>
                  <a:lnTo>
                    <a:pt x="178" y="7"/>
                  </a:lnTo>
                  <a:lnTo>
                    <a:pt x="191" y="11"/>
                  </a:lnTo>
                  <a:lnTo>
                    <a:pt x="203" y="17"/>
                  </a:lnTo>
                  <a:lnTo>
                    <a:pt x="214" y="23"/>
                  </a:lnTo>
                  <a:lnTo>
                    <a:pt x="234" y="40"/>
                  </a:lnTo>
                  <a:lnTo>
                    <a:pt x="251" y="61"/>
                  </a:lnTo>
                  <a:lnTo>
                    <a:pt x="258" y="73"/>
                  </a:lnTo>
                  <a:lnTo>
                    <a:pt x="264" y="85"/>
                  </a:lnTo>
                  <a:lnTo>
                    <a:pt x="269" y="97"/>
                  </a:lnTo>
                  <a:lnTo>
                    <a:pt x="272" y="111"/>
                  </a:lnTo>
                  <a:lnTo>
                    <a:pt x="275" y="124"/>
                  </a:lnTo>
                  <a:lnTo>
                    <a:pt x="275" y="1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cxnSp>
          <p:nvCxnSpPr>
            <p:cNvPr id="456" name="Straight Arrow Connector 455"/>
            <p:cNvCxnSpPr/>
            <p:nvPr/>
          </p:nvCxnSpPr>
          <p:spPr>
            <a:xfrm rot="5400000" flipH="1" flipV="1">
              <a:off x="2309813" y="5883275"/>
              <a:ext cx="114300" cy="95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76" name="Group 424"/>
          <p:cNvGrpSpPr>
            <a:grpSpLocks/>
          </p:cNvGrpSpPr>
          <p:nvPr/>
        </p:nvGrpSpPr>
        <p:grpSpPr bwMode="auto">
          <a:xfrm>
            <a:off x="4918074" y="4762184"/>
            <a:ext cx="3689350" cy="1279525"/>
            <a:chOff x="4953000" y="4792663"/>
            <a:chExt cx="3689350" cy="1279525"/>
          </a:xfrm>
        </p:grpSpPr>
        <p:sp>
          <p:nvSpPr>
            <p:cNvPr id="57480" name="Text Box 595"/>
            <p:cNvSpPr txBox="1">
              <a:spLocks noChangeArrowheads="1"/>
            </p:cNvSpPr>
            <p:nvPr/>
          </p:nvSpPr>
          <p:spPr bwMode="auto">
            <a:xfrm>
              <a:off x="4953000" y="4792663"/>
              <a:ext cx="6655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900" b="1" dirty="0">
                  <a:solidFill>
                    <a:srgbClr val="000000"/>
                  </a:solidFill>
                  <a:latin typeface="Arial" charset="0"/>
                </a:rPr>
                <a:t>Family D</a:t>
              </a:r>
            </a:p>
          </p:txBody>
        </p:sp>
        <p:sp>
          <p:nvSpPr>
            <p:cNvPr id="57481" name="Line 3"/>
            <p:cNvSpPr>
              <a:spLocks noChangeShapeType="1"/>
            </p:cNvSpPr>
            <p:nvPr/>
          </p:nvSpPr>
          <p:spPr bwMode="auto">
            <a:xfrm>
              <a:off x="7807325" y="5129213"/>
              <a:ext cx="130175" cy="1587"/>
            </a:xfrm>
            <a:prstGeom prst="line">
              <a:avLst/>
            </a:prstGeom>
            <a:noFill/>
            <a:ln w="3175" cap="sq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482" name="Freeform 4"/>
            <p:cNvSpPr>
              <a:spLocks noEditPoints="1"/>
            </p:cNvSpPr>
            <p:nvPr/>
          </p:nvSpPr>
          <p:spPr bwMode="auto">
            <a:xfrm>
              <a:off x="7815263" y="5129213"/>
              <a:ext cx="244475" cy="190500"/>
            </a:xfrm>
            <a:custGeom>
              <a:avLst/>
              <a:gdLst>
                <a:gd name="T0" fmla="*/ 0 w 417"/>
                <a:gd name="T1" fmla="*/ 2147483647 h 331"/>
                <a:gd name="T2" fmla="*/ 0 w 417"/>
                <a:gd name="T3" fmla="*/ 2147483647 h 331"/>
                <a:gd name="T4" fmla="*/ 0 w 417"/>
                <a:gd name="T5" fmla="*/ 2147483647 h 331"/>
                <a:gd name="T6" fmla="*/ 2147483647 w 417"/>
                <a:gd name="T7" fmla="*/ 2147483647 h 331"/>
                <a:gd name="T8" fmla="*/ 2147483647 w 417"/>
                <a:gd name="T9" fmla="*/ 2147483647 h 331"/>
                <a:gd name="T10" fmla="*/ 2147483647 w 417"/>
                <a:gd name="T11" fmla="*/ 2147483647 h 331"/>
                <a:gd name="T12" fmla="*/ 2147483647 w 417"/>
                <a:gd name="T13" fmla="*/ 2147483647 h 331"/>
                <a:gd name="T14" fmla="*/ 2147483647 w 417"/>
                <a:gd name="T15" fmla="*/ 2147483647 h 331"/>
                <a:gd name="T16" fmla="*/ 2147483647 w 417"/>
                <a:gd name="T17" fmla="*/ 0 h 331"/>
                <a:gd name="T18" fmla="*/ 2147483647 w 417"/>
                <a:gd name="T19" fmla="*/ 2147483647 h 3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7"/>
                <a:gd name="T31" fmla="*/ 0 h 331"/>
                <a:gd name="T32" fmla="*/ 417 w 417"/>
                <a:gd name="T33" fmla="*/ 331 h 3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7" h="331">
                  <a:moveTo>
                    <a:pt x="0" y="221"/>
                  </a:moveTo>
                  <a:lnTo>
                    <a:pt x="0" y="331"/>
                  </a:lnTo>
                  <a:moveTo>
                    <a:pt x="0" y="221"/>
                  </a:moveTo>
                  <a:lnTo>
                    <a:pt x="417" y="221"/>
                  </a:lnTo>
                  <a:moveTo>
                    <a:pt x="417" y="221"/>
                  </a:moveTo>
                  <a:lnTo>
                    <a:pt x="417" y="331"/>
                  </a:lnTo>
                  <a:moveTo>
                    <a:pt x="417" y="221"/>
                  </a:moveTo>
                  <a:lnTo>
                    <a:pt x="208" y="221"/>
                  </a:lnTo>
                  <a:moveTo>
                    <a:pt x="208" y="0"/>
                  </a:moveTo>
                  <a:lnTo>
                    <a:pt x="208" y="221"/>
                  </a:lnTo>
                </a:path>
              </a:pathLst>
            </a:custGeom>
            <a:noFill/>
            <a:ln w="3175" cap="sq" cmpd="sng">
              <a:solidFill>
                <a:srgbClr val="7F7F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483" name="Rectangle 8"/>
            <p:cNvSpPr>
              <a:spLocks noChangeArrowheads="1"/>
            </p:cNvSpPr>
            <p:nvPr/>
          </p:nvSpPr>
          <p:spPr bwMode="auto">
            <a:xfrm>
              <a:off x="8005763" y="5319713"/>
              <a:ext cx="106362" cy="1016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84" name="Rectangle 10"/>
            <p:cNvSpPr>
              <a:spLocks noChangeArrowheads="1"/>
            </p:cNvSpPr>
            <p:nvPr/>
          </p:nvSpPr>
          <p:spPr bwMode="auto">
            <a:xfrm>
              <a:off x="6573838" y="5078413"/>
              <a:ext cx="106362" cy="1016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85" name="Line 13"/>
            <p:cNvSpPr>
              <a:spLocks noChangeShapeType="1"/>
            </p:cNvSpPr>
            <p:nvPr/>
          </p:nvSpPr>
          <p:spPr bwMode="auto">
            <a:xfrm>
              <a:off x="5957888" y="5497513"/>
              <a:ext cx="186055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486" name="Freeform 17"/>
            <p:cNvSpPr>
              <a:spLocks noEditPoints="1"/>
            </p:cNvSpPr>
            <p:nvPr/>
          </p:nvSpPr>
          <p:spPr bwMode="auto">
            <a:xfrm>
              <a:off x="5719763" y="4887913"/>
              <a:ext cx="2870200" cy="190500"/>
            </a:xfrm>
            <a:custGeom>
              <a:avLst/>
              <a:gdLst>
                <a:gd name="T0" fmla="*/ 0 w 4916"/>
                <a:gd name="T1" fmla="*/ 2147483647 h 331"/>
                <a:gd name="T2" fmla="*/ 0 w 4916"/>
                <a:gd name="T3" fmla="*/ 2147483647 h 331"/>
                <a:gd name="T4" fmla="*/ 0 w 4916"/>
                <a:gd name="T5" fmla="*/ 2147483647 h 331"/>
                <a:gd name="T6" fmla="*/ 2147483647 w 4916"/>
                <a:gd name="T7" fmla="*/ 2147483647 h 331"/>
                <a:gd name="T8" fmla="*/ 2147483647 w 4916"/>
                <a:gd name="T9" fmla="*/ 2147483647 h 331"/>
                <a:gd name="T10" fmla="*/ 2147483647 w 4916"/>
                <a:gd name="T11" fmla="*/ 2147483647 h 331"/>
                <a:gd name="T12" fmla="*/ 2147483647 w 4916"/>
                <a:gd name="T13" fmla="*/ 2147483647 h 331"/>
                <a:gd name="T14" fmla="*/ 2147483647 w 4916"/>
                <a:gd name="T15" fmla="*/ 2147483647 h 331"/>
                <a:gd name="T16" fmla="*/ 2147483647 w 4916"/>
                <a:gd name="T17" fmla="*/ 2147483647 h 331"/>
                <a:gd name="T18" fmla="*/ 2147483647 w 4916"/>
                <a:gd name="T19" fmla="*/ 2147483647 h 331"/>
                <a:gd name="T20" fmla="*/ 2147483647 w 4916"/>
                <a:gd name="T21" fmla="*/ 2147483647 h 331"/>
                <a:gd name="T22" fmla="*/ 2147483647 w 4916"/>
                <a:gd name="T23" fmla="*/ 2147483647 h 331"/>
                <a:gd name="T24" fmla="*/ 2147483647 w 4916"/>
                <a:gd name="T25" fmla="*/ 2147483647 h 331"/>
                <a:gd name="T26" fmla="*/ 2147483647 w 4916"/>
                <a:gd name="T27" fmla="*/ 2147483647 h 331"/>
                <a:gd name="T28" fmla="*/ 2147483647 w 4916"/>
                <a:gd name="T29" fmla="*/ 2147483647 h 331"/>
                <a:gd name="T30" fmla="*/ 2147483647 w 4916"/>
                <a:gd name="T31" fmla="*/ 2147483647 h 331"/>
                <a:gd name="T32" fmla="*/ 2147483647 w 4916"/>
                <a:gd name="T33" fmla="*/ 2147483647 h 331"/>
                <a:gd name="T34" fmla="*/ 2147483647 w 4916"/>
                <a:gd name="T35" fmla="*/ 2147483647 h 331"/>
                <a:gd name="T36" fmla="*/ 2147483647 w 4916"/>
                <a:gd name="T37" fmla="*/ 2147483647 h 331"/>
                <a:gd name="T38" fmla="*/ 2147483647 w 4916"/>
                <a:gd name="T39" fmla="*/ 2147483647 h 331"/>
                <a:gd name="T40" fmla="*/ 2147483647 w 4916"/>
                <a:gd name="T41" fmla="*/ 2147483647 h 331"/>
                <a:gd name="T42" fmla="*/ 2147483647 w 4916"/>
                <a:gd name="T43" fmla="*/ 2147483647 h 331"/>
                <a:gd name="T44" fmla="*/ 2147483647 w 4916"/>
                <a:gd name="T45" fmla="*/ 2147483647 h 331"/>
                <a:gd name="T46" fmla="*/ 2147483647 w 4916"/>
                <a:gd name="T47" fmla="*/ 2147483647 h 331"/>
                <a:gd name="T48" fmla="*/ 2147483647 w 4916"/>
                <a:gd name="T49" fmla="*/ 2147483647 h 331"/>
                <a:gd name="T50" fmla="*/ 2147483647 w 4916"/>
                <a:gd name="T51" fmla="*/ 2147483647 h 331"/>
                <a:gd name="T52" fmla="*/ 2147483647 w 4916"/>
                <a:gd name="T53" fmla="*/ 2147483647 h 331"/>
                <a:gd name="T54" fmla="*/ 2147483647 w 4916"/>
                <a:gd name="T55" fmla="*/ 2147483647 h 331"/>
                <a:gd name="T56" fmla="*/ 2147483647 w 4916"/>
                <a:gd name="T57" fmla="*/ 0 h 331"/>
                <a:gd name="T58" fmla="*/ 2147483647 w 4916"/>
                <a:gd name="T59" fmla="*/ 2147483647 h 3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916"/>
                <a:gd name="T91" fmla="*/ 0 h 331"/>
                <a:gd name="T92" fmla="*/ 4916 w 4916"/>
                <a:gd name="T93" fmla="*/ 331 h 33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916" h="331">
                  <a:moveTo>
                    <a:pt x="0" y="220"/>
                  </a:moveTo>
                  <a:lnTo>
                    <a:pt x="0" y="331"/>
                  </a:lnTo>
                  <a:moveTo>
                    <a:pt x="0" y="220"/>
                  </a:moveTo>
                  <a:lnTo>
                    <a:pt x="1554" y="220"/>
                  </a:lnTo>
                  <a:moveTo>
                    <a:pt x="1554" y="220"/>
                  </a:moveTo>
                  <a:lnTo>
                    <a:pt x="1554" y="331"/>
                  </a:lnTo>
                  <a:moveTo>
                    <a:pt x="1554" y="220"/>
                  </a:moveTo>
                  <a:lnTo>
                    <a:pt x="2482" y="220"/>
                  </a:lnTo>
                  <a:moveTo>
                    <a:pt x="2482" y="220"/>
                  </a:moveTo>
                  <a:lnTo>
                    <a:pt x="2482" y="331"/>
                  </a:lnTo>
                  <a:moveTo>
                    <a:pt x="2482" y="220"/>
                  </a:moveTo>
                  <a:lnTo>
                    <a:pt x="2984" y="220"/>
                  </a:lnTo>
                  <a:moveTo>
                    <a:pt x="2984" y="220"/>
                  </a:moveTo>
                  <a:lnTo>
                    <a:pt x="2984" y="331"/>
                  </a:lnTo>
                  <a:moveTo>
                    <a:pt x="2984" y="220"/>
                  </a:moveTo>
                  <a:lnTo>
                    <a:pt x="3486" y="220"/>
                  </a:lnTo>
                  <a:moveTo>
                    <a:pt x="3486" y="220"/>
                  </a:moveTo>
                  <a:lnTo>
                    <a:pt x="3486" y="331"/>
                  </a:lnTo>
                  <a:moveTo>
                    <a:pt x="3486" y="220"/>
                  </a:moveTo>
                  <a:lnTo>
                    <a:pt x="4415" y="220"/>
                  </a:lnTo>
                  <a:moveTo>
                    <a:pt x="4415" y="220"/>
                  </a:moveTo>
                  <a:lnTo>
                    <a:pt x="4415" y="331"/>
                  </a:lnTo>
                  <a:moveTo>
                    <a:pt x="4415" y="220"/>
                  </a:moveTo>
                  <a:lnTo>
                    <a:pt x="4916" y="220"/>
                  </a:lnTo>
                  <a:moveTo>
                    <a:pt x="4916" y="220"/>
                  </a:moveTo>
                  <a:lnTo>
                    <a:pt x="4916" y="331"/>
                  </a:lnTo>
                  <a:moveTo>
                    <a:pt x="4916" y="220"/>
                  </a:moveTo>
                  <a:lnTo>
                    <a:pt x="2458" y="220"/>
                  </a:lnTo>
                  <a:moveTo>
                    <a:pt x="2458" y="0"/>
                  </a:moveTo>
                  <a:lnTo>
                    <a:pt x="2458" y="220"/>
                  </a:lnTo>
                </a:path>
              </a:pathLst>
            </a:custGeom>
            <a:noFill/>
            <a:ln w="3175" cap="sq" cmpd="sng">
              <a:solidFill>
                <a:srgbClr val="7F7F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487" name="Rectangle 19"/>
            <p:cNvSpPr>
              <a:spLocks noChangeArrowheads="1"/>
            </p:cNvSpPr>
            <p:nvPr/>
          </p:nvSpPr>
          <p:spPr bwMode="auto">
            <a:xfrm>
              <a:off x="7702550" y="5078413"/>
              <a:ext cx="104775" cy="1016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88" name="Oval 21"/>
            <p:cNvSpPr>
              <a:spLocks noChangeArrowheads="1"/>
            </p:cNvSpPr>
            <p:nvPr/>
          </p:nvSpPr>
          <p:spPr bwMode="auto">
            <a:xfrm>
              <a:off x="8243888" y="5078413"/>
              <a:ext cx="104775" cy="10160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89" name="Oval 23"/>
            <p:cNvSpPr>
              <a:spLocks noChangeArrowheads="1"/>
            </p:cNvSpPr>
            <p:nvPr/>
          </p:nvSpPr>
          <p:spPr bwMode="auto">
            <a:xfrm>
              <a:off x="5667375" y="5078413"/>
              <a:ext cx="104775" cy="10160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90" name="Line 24"/>
            <p:cNvSpPr>
              <a:spLocks noChangeShapeType="1"/>
            </p:cNvSpPr>
            <p:nvPr/>
          </p:nvSpPr>
          <p:spPr bwMode="auto">
            <a:xfrm>
              <a:off x="6443663" y="5129213"/>
              <a:ext cx="130175" cy="1587"/>
            </a:xfrm>
            <a:prstGeom prst="line">
              <a:avLst/>
            </a:prstGeom>
            <a:noFill/>
            <a:ln w="3175" cap="sq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491" name="Freeform 25"/>
            <p:cNvSpPr>
              <a:spLocks noEditPoints="1"/>
            </p:cNvSpPr>
            <p:nvPr/>
          </p:nvSpPr>
          <p:spPr bwMode="auto">
            <a:xfrm>
              <a:off x="5957888" y="5129213"/>
              <a:ext cx="973137" cy="204787"/>
            </a:xfrm>
            <a:custGeom>
              <a:avLst/>
              <a:gdLst>
                <a:gd name="T0" fmla="*/ 0 w 1668"/>
                <a:gd name="T1" fmla="*/ 2147483647 h 357"/>
                <a:gd name="T2" fmla="*/ 0 w 1668"/>
                <a:gd name="T3" fmla="*/ 2147483647 h 357"/>
                <a:gd name="T4" fmla="*/ 0 w 1668"/>
                <a:gd name="T5" fmla="*/ 2147483647 h 357"/>
                <a:gd name="T6" fmla="*/ 2147483647 w 1668"/>
                <a:gd name="T7" fmla="*/ 2147483647 h 357"/>
                <a:gd name="T8" fmla="*/ 2147483647 w 1668"/>
                <a:gd name="T9" fmla="*/ 2147483647 h 357"/>
                <a:gd name="T10" fmla="*/ 2147483647 w 1668"/>
                <a:gd name="T11" fmla="*/ 2147483647 h 357"/>
                <a:gd name="T12" fmla="*/ 2147483647 w 1668"/>
                <a:gd name="T13" fmla="*/ 2147483647 h 357"/>
                <a:gd name="T14" fmla="*/ 2147483647 w 1668"/>
                <a:gd name="T15" fmla="*/ 2147483647 h 357"/>
                <a:gd name="T16" fmla="*/ 2147483647 w 1668"/>
                <a:gd name="T17" fmla="*/ 2147483647 h 357"/>
                <a:gd name="T18" fmla="*/ 2147483647 w 1668"/>
                <a:gd name="T19" fmla="*/ 2147483647 h 357"/>
                <a:gd name="T20" fmla="*/ 2147483647 w 1668"/>
                <a:gd name="T21" fmla="*/ 2147483647 h 357"/>
                <a:gd name="T22" fmla="*/ 2147483647 w 1668"/>
                <a:gd name="T23" fmla="*/ 2147483647 h 357"/>
                <a:gd name="T24" fmla="*/ 2147483647 w 1668"/>
                <a:gd name="T25" fmla="*/ 2147483647 h 357"/>
                <a:gd name="T26" fmla="*/ 2147483647 w 1668"/>
                <a:gd name="T27" fmla="*/ 2147483647 h 357"/>
                <a:gd name="T28" fmla="*/ 2147483647 w 1668"/>
                <a:gd name="T29" fmla="*/ 2147483647 h 357"/>
                <a:gd name="T30" fmla="*/ 2147483647 w 1668"/>
                <a:gd name="T31" fmla="*/ 2147483647 h 357"/>
                <a:gd name="T32" fmla="*/ 2147483647 w 1668"/>
                <a:gd name="T33" fmla="*/ 2147483647 h 357"/>
                <a:gd name="T34" fmla="*/ 2147483647 w 1668"/>
                <a:gd name="T35" fmla="*/ 2147483647 h 357"/>
                <a:gd name="T36" fmla="*/ 2147483647 w 1668"/>
                <a:gd name="T37" fmla="*/ 2147483647 h 357"/>
                <a:gd name="T38" fmla="*/ 2147483647 w 1668"/>
                <a:gd name="T39" fmla="*/ 2147483647 h 357"/>
                <a:gd name="T40" fmla="*/ 2147483647 w 1668"/>
                <a:gd name="T41" fmla="*/ 0 h 357"/>
                <a:gd name="T42" fmla="*/ 2147483647 w 1668"/>
                <a:gd name="T43" fmla="*/ 2147483647 h 35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68"/>
                <a:gd name="T67" fmla="*/ 0 h 357"/>
                <a:gd name="T68" fmla="*/ 1668 w 1668"/>
                <a:gd name="T69" fmla="*/ 357 h 35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68" h="357">
                  <a:moveTo>
                    <a:pt x="0" y="221"/>
                  </a:moveTo>
                  <a:lnTo>
                    <a:pt x="0" y="357"/>
                  </a:lnTo>
                  <a:moveTo>
                    <a:pt x="0" y="221"/>
                  </a:moveTo>
                  <a:lnTo>
                    <a:pt x="417" y="221"/>
                  </a:lnTo>
                  <a:moveTo>
                    <a:pt x="417" y="221"/>
                  </a:moveTo>
                  <a:lnTo>
                    <a:pt x="417" y="357"/>
                  </a:lnTo>
                  <a:moveTo>
                    <a:pt x="417" y="221"/>
                  </a:moveTo>
                  <a:lnTo>
                    <a:pt x="834" y="221"/>
                  </a:lnTo>
                  <a:moveTo>
                    <a:pt x="834" y="221"/>
                  </a:moveTo>
                  <a:lnTo>
                    <a:pt x="834" y="357"/>
                  </a:lnTo>
                  <a:moveTo>
                    <a:pt x="834" y="221"/>
                  </a:moveTo>
                  <a:lnTo>
                    <a:pt x="1251" y="221"/>
                  </a:lnTo>
                  <a:moveTo>
                    <a:pt x="1251" y="221"/>
                  </a:moveTo>
                  <a:lnTo>
                    <a:pt x="1251" y="357"/>
                  </a:lnTo>
                  <a:moveTo>
                    <a:pt x="1251" y="221"/>
                  </a:moveTo>
                  <a:lnTo>
                    <a:pt x="1668" y="221"/>
                  </a:lnTo>
                  <a:moveTo>
                    <a:pt x="1668" y="221"/>
                  </a:moveTo>
                  <a:lnTo>
                    <a:pt x="1668" y="357"/>
                  </a:lnTo>
                  <a:moveTo>
                    <a:pt x="1668" y="221"/>
                  </a:moveTo>
                  <a:lnTo>
                    <a:pt x="834" y="221"/>
                  </a:lnTo>
                  <a:moveTo>
                    <a:pt x="834" y="0"/>
                  </a:moveTo>
                  <a:lnTo>
                    <a:pt x="834" y="221"/>
                  </a:lnTo>
                </a:path>
              </a:pathLst>
            </a:custGeom>
            <a:noFill/>
            <a:ln w="3175" cap="sq" cmpd="sng">
              <a:solidFill>
                <a:srgbClr val="7F7F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492" name="Oval 27"/>
            <p:cNvSpPr>
              <a:spLocks noChangeArrowheads="1"/>
            </p:cNvSpPr>
            <p:nvPr/>
          </p:nvSpPr>
          <p:spPr bwMode="auto">
            <a:xfrm>
              <a:off x="6148388" y="5334000"/>
              <a:ext cx="106362" cy="104775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93" name="Rectangle 31"/>
            <p:cNvSpPr>
              <a:spLocks noChangeArrowheads="1"/>
            </p:cNvSpPr>
            <p:nvPr/>
          </p:nvSpPr>
          <p:spPr bwMode="auto">
            <a:xfrm>
              <a:off x="6635750" y="5334000"/>
              <a:ext cx="106363" cy="10318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94" name="Rectangle 33"/>
            <p:cNvSpPr>
              <a:spLocks noChangeArrowheads="1"/>
            </p:cNvSpPr>
            <p:nvPr/>
          </p:nvSpPr>
          <p:spPr bwMode="auto">
            <a:xfrm>
              <a:off x="6391275" y="5334000"/>
              <a:ext cx="106363" cy="10318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95" name="Rectangle 35"/>
            <p:cNvSpPr>
              <a:spLocks noChangeArrowheads="1"/>
            </p:cNvSpPr>
            <p:nvPr/>
          </p:nvSpPr>
          <p:spPr bwMode="auto">
            <a:xfrm>
              <a:off x="6878638" y="5334000"/>
              <a:ext cx="106362" cy="10318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96" name="Oval 37"/>
            <p:cNvSpPr>
              <a:spLocks noChangeArrowheads="1"/>
            </p:cNvSpPr>
            <p:nvPr/>
          </p:nvSpPr>
          <p:spPr bwMode="auto">
            <a:xfrm>
              <a:off x="8537575" y="5078413"/>
              <a:ext cx="104775" cy="10160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97" name="Oval 39"/>
            <p:cNvSpPr>
              <a:spLocks noChangeArrowheads="1"/>
            </p:cNvSpPr>
            <p:nvPr/>
          </p:nvSpPr>
          <p:spPr bwMode="auto">
            <a:xfrm>
              <a:off x="7410450" y="5078413"/>
              <a:ext cx="104775" cy="10160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98" name="Oval 41"/>
            <p:cNvSpPr>
              <a:spLocks noChangeArrowheads="1"/>
            </p:cNvSpPr>
            <p:nvPr/>
          </p:nvSpPr>
          <p:spPr bwMode="auto">
            <a:xfrm>
              <a:off x="7116763" y="5078413"/>
              <a:ext cx="104775" cy="10160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99" name="Line 42"/>
            <p:cNvSpPr>
              <a:spLocks noChangeShapeType="1"/>
            </p:cNvSpPr>
            <p:nvPr/>
          </p:nvSpPr>
          <p:spPr bwMode="auto">
            <a:xfrm>
              <a:off x="7820025" y="5407025"/>
              <a:ext cx="0" cy="8890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00" name="Line 43"/>
            <p:cNvSpPr>
              <a:spLocks noChangeShapeType="1"/>
            </p:cNvSpPr>
            <p:nvPr/>
          </p:nvSpPr>
          <p:spPr bwMode="auto">
            <a:xfrm flipH="1">
              <a:off x="5957888" y="5437188"/>
              <a:ext cx="0" cy="60325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01" name="Freeform 44"/>
            <p:cNvSpPr>
              <a:spLocks noEditPoints="1"/>
            </p:cNvSpPr>
            <p:nvPr/>
          </p:nvSpPr>
          <p:spPr bwMode="auto">
            <a:xfrm>
              <a:off x="6577013" y="5497513"/>
              <a:ext cx="915987" cy="222250"/>
            </a:xfrm>
            <a:custGeom>
              <a:avLst/>
              <a:gdLst>
                <a:gd name="T0" fmla="*/ 0 w 1568"/>
                <a:gd name="T1" fmla="*/ 2147483647 h 388"/>
                <a:gd name="T2" fmla="*/ 0 w 1568"/>
                <a:gd name="T3" fmla="*/ 2147483647 h 388"/>
                <a:gd name="T4" fmla="*/ 0 w 1568"/>
                <a:gd name="T5" fmla="*/ 2147483647 h 388"/>
                <a:gd name="T6" fmla="*/ 2147483647 w 1568"/>
                <a:gd name="T7" fmla="*/ 2147483647 h 388"/>
                <a:gd name="T8" fmla="*/ 2147483647 w 1568"/>
                <a:gd name="T9" fmla="*/ 2147483647 h 388"/>
                <a:gd name="T10" fmla="*/ 2147483647 w 1568"/>
                <a:gd name="T11" fmla="*/ 2147483647 h 388"/>
                <a:gd name="T12" fmla="*/ 2147483647 w 1568"/>
                <a:gd name="T13" fmla="*/ 2147483647 h 388"/>
                <a:gd name="T14" fmla="*/ 2147483647 w 1568"/>
                <a:gd name="T15" fmla="*/ 2147483647 h 388"/>
                <a:gd name="T16" fmla="*/ 2147483647 w 1568"/>
                <a:gd name="T17" fmla="*/ 2147483647 h 388"/>
                <a:gd name="T18" fmla="*/ 2147483647 w 1568"/>
                <a:gd name="T19" fmla="*/ 2147483647 h 388"/>
                <a:gd name="T20" fmla="*/ 2147483647 w 1568"/>
                <a:gd name="T21" fmla="*/ 2147483647 h 388"/>
                <a:gd name="T22" fmla="*/ 2147483647 w 1568"/>
                <a:gd name="T23" fmla="*/ 2147483647 h 388"/>
                <a:gd name="T24" fmla="*/ 2147483647 w 1568"/>
                <a:gd name="T25" fmla="*/ 0 h 388"/>
                <a:gd name="T26" fmla="*/ 2147483647 w 1568"/>
                <a:gd name="T27" fmla="*/ 2147483647 h 3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68"/>
                <a:gd name="T43" fmla="*/ 0 h 388"/>
                <a:gd name="T44" fmla="*/ 1568 w 1568"/>
                <a:gd name="T45" fmla="*/ 388 h 38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68" h="388">
                  <a:moveTo>
                    <a:pt x="0" y="278"/>
                  </a:moveTo>
                  <a:lnTo>
                    <a:pt x="0" y="388"/>
                  </a:lnTo>
                  <a:moveTo>
                    <a:pt x="0" y="278"/>
                  </a:moveTo>
                  <a:lnTo>
                    <a:pt x="665" y="278"/>
                  </a:lnTo>
                  <a:moveTo>
                    <a:pt x="665" y="278"/>
                  </a:moveTo>
                  <a:lnTo>
                    <a:pt x="665" y="388"/>
                  </a:lnTo>
                  <a:moveTo>
                    <a:pt x="665" y="278"/>
                  </a:moveTo>
                  <a:lnTo>
                    <a:pt x="1568" y="278"/>
                  </a:lnTo>
                  <a:moveTo>
                    <a:pt x="1568" y="278"/>
                  </a:moveTo>
                  <a:lnTo>
                    <a:pt x="1568" y="388"/>
                  </a:lnTo>
                  <a:moveTo>
                    <a:pt x="1568" y="278"/>
                  </a:moveTo>
                  <a:lnTo>
                    <a:pt x="784" y="278"/>
                  </a:lnTo>
                  <a:moveTo>
                    <a:pt x="784" y="0"/>
                  </a:moveTo>
                  <a:lnTo>
                    <a:pt x="784" y="278"/>
                  </a:lnTo>
                </a:path>
              </a:pathLst>
            </a:custGeom>
            <a:noFill/>
            <a:ln w="3175" cap="sq" cmpd="sng">
              <a:solidFill>
                <a:srgbClr val="7F7F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02" name="Oval 45"/>
            <p:cNvSpPr>
              <a:spLocks noChangeArrowheads="1"/>
            </p:cNvSpPr>
            <p:nvPr/>
          </p:nvSpPr>
          <p:spPr bwMode="auto">
            <a:xfrm>
              <a:off x="6911975" y="5719763"/>
              <a:ext cx="104775" cy="103187"/>
            </a:xfrm>
            <a:prstGeom prst="ellips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03" name="Rectangle 48"/>
            <p:cNvSpPr>
              <a:spLocks noChangeArrowheads="1"/>
            </p:cNvSpPr>
            <p:nvPr/>
          </p:nvSpPr>
          <p:spPr bwMode="auto">
            <a:xfrm>
              <a:off x="6524625" y="5719763"/>
              <a:ext cx="106363" cy="103187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04" name="Oval 50"/>
            <p:cNvSpPr>
              <a:spLocks noChangeArrowheads="1"/>
            </p:cNvSpPr>
            <p:nvPr/>
          </p:nvSpPr>
          <p:spPr bwMode="auto">
            <a:xfrm>
              <a:off x="7440613" y="5719763"/>
              <a:ext cx="104775" cy="103187"/>
            </a:xfrm>
            <a:prstGeom prst="ellips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05" name="Line 51"/>
            <p:cNvSpPr>
              <a:spLocks noChangeShapeType="1"/>
            </p:cNvSpPr>
            <p:nvPr/>
          </p:nvSpPr>
          <p:spPr bwMode="auto">
            <a:xfrm>
              <a:off x="7310438" y="5770563"/>
              <a:ext cx="130175" cy="0"/>
            </a:xfrm>
            <a:prstGeom prst="line">
              <a:avLst/>
            </a:prstGeom>
            <a:noFill/>
            <a:ln w="3175" cap="sq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06" name="Freeform 52"/>
            <p:cNvSpPr>
              <a:spLocks noEditPoints="1"/>
            </p:cNvSpPr>
            <p:nvPr/>
          </p:nvSpPr>
          <p:spPr bwMode="auto">
            <a:xfrm>
              <a:off x="7067550" y="5770563"/>
              <a:ext cx="487363" cy="190500"/>
            </a:xfrm>
            <a:custGeom>
              <a:avLst/>
              <a:gdLst>
                <a:gd name="T0" fmla="*/ 0 w 834"/>
                <a:gd name="T1" fmla="*/ 2147483647 h 332"/>
                <a:gd name="T2" fmla="*/ 0 w 834"/>
                <a:gd name="T3" fmla="*/ 2147483647 h 332"/>
                <a:gd name="T4" fmla="*/ 0 w 834"/>
                <a:gd name="T5" fmla="*/ 2147483647 h 332"/>
                <a:gd name="T6" fmla="*/ 2147483647 w 834"/>
                <a:gd name="T7" fmla="*/ 2147483647 h 332"/>
                <a:gd name="T8" fmla="*/ 2147483647 w 834"/>
                <a:gd name="T9" fmla="*/ 2147483647 h 332"/>
                <a:gd name="T10" fmla="*/ 2147483647 w 834"/>
                <a:gd name="T11" fmla="*/ 2147483647 h 332"/>
                <a:gd name="T12" fmla="*/ 2147483647 w 834"/>
                <a:gd name="T13" fmla="*/ 2147483647 h 332"/>
                <a:gd name="T14" fmla="*/ 2147483647 w 834"/>
                <a:gd name="T15" fmla="*/ 2147483647 h 332"/>
                <a:gd name="T16" fmla="*/ 2147483647 w 834"/>
                <a:gd name="T17" fmla="*/ 2147483647 h 332"/>
                <a:gd name="T18" fmla="*/ 2147483647 w 834"/>
                <a:gd name="T19" fmla="*/ 2147483647 h 332"/>
                <a:gd name="T20" fmla="*/ 2147483647 w 834"/>
                <a:gd name="T21" fmla="*/ 2147483647 h 332"/>
                <a:gd name="T22" fmla="*/ 2147483647 w 834"/>
                <a:gd name="T23" fmla="*/ 2147483647 h 332"/>
                <a:gd name="T24" fmla="*/ 2147483647 w 834"/>
                <a:gd name="T25" fmla="*/ 0 h 332"/>
                <a:gd name="T26" fmla="*/ 2147483647 w 834"/>
                <a:gd name="T27" fmla="*/ 2147483647 h 3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4"/>
                <a:gd name="T43" fmla="*/ 0 h 332"/>
                <a:gd name="T44" fmla="*/ 834 w 834"/>
                <a:gd name="T45" fmla="*/ 332 h 3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4" h="332">
                  <a:moveTo>
                    <a:pt x="0" y="221"/>
                  </a:moveTo>
                  <a:lnTo>
                    <a:pt x="0" y="332"/>
                  </a:lnTo>
                  <a:moveTo>
                    <a:pt x="0" y="221"/>
                  </a:moveTo>
                  <a:lnTo>
                    <a:pt x="417" y="221"/>
                  </a:lnTo>
                  <a:moveTo>
                    <a:pt x="417" y="221"/>
                  </a:moveTo>
                  <a:lnTo>
                    <a:pt x="417" y="332"/>
                  </a:lnTo>
                  <a:moveTo>
                    <a:pt x="417" y="221"/>
                  </a:moveTo>
                  <a:lnTo>
                    <a:pt x="834" y="221"/>
                  </a:lnTo>
                  <a:moveTo>
                    <a:pt x="834" y="221"/>
                  </a:moveTo>
                  <a:lnTo>
                    <a:pt x="834" y="332"/>
                  </a:lnTo>
                  <a:moveTo>
                    <a:pt x="834" y="221"/>
                  </a:moveTo>
                  <a:lnTo>
                    <a:pt x="417" y="221"/>
                  </a:lnTo>
                  <a:moveTo>
                    <a:pt x="417" y="0"/>
                  </a:moveTo>
                  <a:lnTo>
                    <a:pt x="417" y="221"/>
                  </a:lnTo>
                </a:path>
              </a:pathLst>
            </a:custGeom>
            <a:noFill/>
            <a:ln w="3175" cap="sq" cmpd="sng">
              <a:solidFill>
                <a:srgbClr val="7F7F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07" name="Oval 54"/>
            <p:cNvSpPr>
              <a:spLocks noChangeArrowheads="1"/>
            </p:cNvSpPr>
            <p:nvPr/>
          </p:nvSpPr>
          <p:spPr bwMode="auto">
            <a:xfrm>
              <a:off x="7258050" y="5961063"/>
              <a:ext cx="106363" cy="104775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08" name="Oval 56"/>
            <p:cNvSpPr>
              <a:spLocks noChangeArrowheads="1"/>
            </p:cNvSpPr>
            <p:nvPr/>
          </p:nvSpPr>
          <p:spPr bwMode="auto">
            <a:xfrm>
              <a:off x="7013575" y="5961063"/>
              <a:ext cx="107950" cy="104775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09" name="Line 59"/>
            <p:cNvSpPr>
              <a:spLocks noChangeShapeType="1"/>
            </p:cNvSpPr>
            <p:nvPr/>
          </p:nvSpPr>
          <p:spPr bwMode="auto">
            <a:xfrm>
              <a:off x="6783388" y="5770563"/>
              <a:ext cx="128587" cy="0"/>
            </a:xfrm>
            <a:prstGeom prst="line">
              <a:avLst/>
            </a:prstGeom>
            <a:noFill/>
            <a:ln w="3175" cap="sq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10" name="Freeform 60"/>
            <p:cNvSpPr>
              <a:spLocks noEditPoints="1"/>
            </p:cNvSpPr>
            <p:nvPr/>
          </p:nvSpPr>
          <p:spPr bwMode="auto">
            <a:xfrm>
              <a:off x="6783388" y="5770563"/>
              <a:ext cx="0" cy="190500"/>
            </a:xfrm>
            <a:custGeom>
              <a:avLst/>
              <a:gdLst>
                <a:gd name="T0" fmla="*/ 0 w 1587"/>
                <a:gd name="T1" fmla="*/ 2147483647 h 332"/>
                <a:gd name="T2" fmla="*/ 0 w 1587"/>
                <a:gd name="T3" fmla="*/ 2147483647 h 332"/>
                <a:gd name="T4" fmla="*/ 0 w 1587"/>
                <a:gd name="T5" fmla="*/ 0 h 332"/>
                <a:gd name="T6" fmla="*/ 0 w 1587"/>
                <a:gd name="T7" fmla="*/ 2147483647 h 3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87"/>
                <a:gd name="T13" fmla="*/ 0 h 332"/>
                <a:gd name="T14" fmla="*/ 0 w 1587"/>
                <a:gd name="T15" fmla="*/ 332 h 3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87" h="332">
                  <a:moveTo>
                    <a:pt x="0" y="221"/>
                  </a:moveTo>
                  <a:lnTo>
                    <a:pt x="0" y="332"/>
                  </a:lnTo>
                  <a:moveTo>
                    <a:pt x="0" y="0"/>
                  </a:moveTo>
                  <a:lnTo>
                    <a:pt x="0" y="221"/>
                  </a:lnTo>
                </a:path>
              </a:pathLst>
            </a:custGeom>
            <a:noFill/>
            <a:ln w="3175" cap="sq" cmpd="sng">
              <a:solidFill>
                <a:srgbClr val="7F7F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11" name="Oval 62"/>
            <p:cNvSpPr>
              <a:spLocks noChangeArrowheads="1"/>
            </p:cNvSpPr>
            <p:nvPr/>
          </p:nvSpPr>
          <p:spPr bwMode="auto">
            <a:xfrm>
              <a:off x="6731000" y="5961063"/>
              <a:ext cx="104775" cy="10318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12" name="Line 63"/>
            <p:cNvSpPr>
              <a:spLocks noChangeShapeType="1"/>
            </p:cNvSpPr>
            <p:nvPr/>
          </p:nvSpPr>
          <p:spPr bwMode="auto">
            <a:xfrm>
              <a:off x="6394450" y="5770563"/>
              <a:ext cx="130175" cy="0"/>
            </a:xfrm>
            <a:prstGeom prst="line">
              <a:avLst/>
            </a:prstGeom>
            <a:noFill/>
            <a:ln w="3175" cap="sq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13" name="Freeform 64"/>
            <p:cNvSpPr>
              <a:spLocks noEditPoints="1"/>
            </p:cNvSpPr>
            <p:nvPr/>
          </p:nvSpPr>
          <p:spPr bwMode="auto">
            <a:xfrm>
              <a:off x="6272213" y="5770563"/>
              <a:ext cx="242887" cy="190500"/>
            </a:xfrm>
            <a:custGeom>
              <a:avLst/>
              <a:gdLst>
                <a:gd name="T0" fmla="*/ 0 w 417"/>
                <a:gd name="T1" fmla="*/ 2147483647 h 332"/>
                <a:gd name="T2" fmla="*/ 0 w 417"/>
                <a:gd name="T3" fmla="*/ 2147483647 h 332"/>
                <a:gd name="T4" fmla="*/ 0 w 417"/>
                <a:gd name="T5" fmla="*/ 2147483647 h 332"/>
                <a:gd name="T6" fmla="*/ 2147483647 w 417"/>
                <a:gd name="T7" fmla="*/ 2147483647 h 332"/>
                <a:gd name="T8" fmla="*/ 2147483647 w 417"/>
                <a:gd name="T9" fmla="*/ 2147483647 h 332"/>
                <a:gd name="T10" fmla="*/ 2147483647 w 417"/>
                <a:gd name="T11" fmla="*/ 2147483647 h 332"/>
                <a:gd name="T12" fmla="*/ 2147483647 w 417"/>
                <a:gd name="T13" fmla="*/ 2147483647 h 332"/>
                <a:gd name="T14" fmla="*/ 2147483647 w 417"/>
                <a:gd name="T15" fmla="*/ 2147483647 h 332"/>
                <a:gd name="T16" fmla="*/ 2147483647 w 417"/>
                <a:gd name="T17" fmla="*/ 0 h 332"/>
                <a:gd name="T18" fmla="*/ 2147483647 w 417"/>
                <a:gd name="T19" fmla="*/ 2147483647 h 3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7"/>
                <a:gd name="T31" fmla="*/ 0 h 332"/>
                <a:gd name="T32" fmla="*/ 417 w 417"/>
                <a:gd name="T33" fmla="*/ 332 h 3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7" h="332">
                  <a:moveTo>
                    <a:pt x="0" y="221"/>
                  </a:moveTo>
                  <a:lnTo>
                    <a:pt x="0" y="332"/>
                  </a:lnTo>
                  <a:moveTo>
                    <a:pt x="0" y="221"/>
                  </a:moveTo>
                  <a:lnTo>
                    <a:pt x="417" y="221"/>
                  </a:lnTo>
                  <a:moveTo>
                    <a:pt x="417" y="221"/>
                  </a:moveTo>
                  <a:lnTo>
                    <a:pt x="417" y="332"/>
                  </a:lnTo>
                  <a:moveTo>
                    <a:pt x="417" y="221"/>
                  </a:moveTo>
                  <a:lnTo>
                    <a:pt x="208" y="221"/>
                  </a:lnTo>
                  <a:moveTo>
                    <a:pt x="208" y="0"/>
                  </a:moveTo>
                  <a:lnTo>
                    <a:pt x="208" y="221"/>
                  </a:lnTo>
                </a:path>
              </a:pathLst>
            </a:custGeom>
            <a:noFill/>
            <a:ln w="3175" cap="sq" cmpd="sng">
              <a:solidFill>
                <a:srgbClr val="7F7F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14" name="Rectangle 66"/>
            <p:cNvSpPr>
              <a:spLocks noChangeArrowheads="1"/>
            </p:cNvSpPr>
            <p:nvPr/>
          </p:nvSpPr>
          <p:spPr bwMode="auto">
            <a:xfrm>
              <a:off x="6219825" y="5961063"/>
              <a:ext cx="104775" cy="10318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15" name="Rectangle 68"/>
            <p:cNvSpPr>
              <a:spLocks noChangeArrowheads="1"/>
            </p:cNvSpPr>
            <p:nvPr/>
          </p:nvSpPr>
          <p:spPr bwMode="auto">
            <a:xfrm>
              <a:off x="6462713" y="5961063"/>
              <a:ext cx="106362" cy="1047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16" name="Freeform 71"/>
            <p:cNvSpPr>
              <a:spLocks noEditPoints="1"/>
            </p:cNvSpPr>
            <p:nvPr/>
          </p:nvSpPr>
          <p:spPr bwMode="auto">
            <a:xfrm>
              <a:off x="7038975" y="4887913"/>
              <a:ext cx="263525" cy="0"/>
            </a:xfrm>
            <a:custGeom>
              <a:avLst/>
              <a:gdLst>
                <a:gd name="T0" fmla="*/ 0 w 450"/>
                <a:gd name="T1" fmla="*/ 0 h 1588"/>
                <a:gd name="T2" fmla="*/ 2147483647 w 450"/>
                <a:gd name="T3" fmla="*/ 0 h 1588"/>
                <a:gd name="T4" fmla="*/ 2147483647 w 450"/>
                <a:gd name="T5" fmla="*/ 0 h 1588"/>
                <a:gd name="T6" fmla="*/ 2147483647 w 450"/>
                <a:gd name="T7" fmla="*/ 0 h 15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0"/>
                <a:gd name="T13" fmla="*/ 0 h 1588"/>
                <a:gd name="T14" fmla="*/ 450 w 450"/>
                <a:gd name="T15" fmla="*/ 0 h 15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0" h="1588">
                  <a:moveTo>
                    <a:pt x="0" y="0"/>
                  </a:moveTo>
                  <a:lnTo>
                    <a:pt x="222" y="0"/>
                  </a:lnTo>
                  <a:moveTo>
                    <a:pt x="222" y="0"/>
                  </a:moveTo>
                  <a:lnTo>
                    <a:pt x="450" y="0"/>
                  </a:lnTo>
                </a:path>
              </a:pathLst>
            </a:custGeom>
            <a:noFill/>
            <a:ln w="3175" cap="sq" cmpd="sng">
              <a:solidFill>
                <a:srgbClr val="7F7F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17" name="Oval 73"/>
            <p:cNvSpPr>
              <a:spLocks noChangeArrowheads="1"/>
            </p:cNvSpPr>
            <p:nvPr/>
          </p:nvSpPr>
          <p:spPr bwMode="auto">
            <a:xfrm>
              <a:off x="7302500" y="4835525"/>
              <a:ext cx="106363" cy="104775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18" name="Oval 54"/>
            <p:cNvSpPr>
              <a:spLocks noChangeArrowheads="1"/>
            </p:cNvSpPr>
            <p:nvPr/>
          </p:nvSpPr>
          <p:spPr bwMode="auto">
            <a:xfrm>
              <a:off x="7500938" y="5967413"/>
              <a:ext cx="106362" cy="104775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19" name="Line 13"/>
            <p:cNvSpPr>
              <a:spLocks noChangeShapeType="1"/>
            </p:cNvSpPr>
            <p:nvPr/>
          </p:nvSpPr>
          <p:spPr bwMode="auto">
            <a:xfrm>
              <a:off x="5957888" y="5472113"/>
              <a:ext cx="1860550" cy="0"/>
            </a:xfrm>
            <a:prstGeom prst="line">
              <a:avLst/>
            </a:prstGeom>
            <a:noFill/>
            <a:ln w="317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520" name="Rectangle 6"/>
            <p:cNvSpPr>
              <a:spLocks noChangeArrowheads="1"/>
            </p:cNvSpPr>
            <p:nvPr/>
          </p:nvSpPr>
          <p:spPr bwMode="auto">
            <a:xfrm>
              <a:off x="7767638" y="5319713"/>
              <a:ext cx="106362" cy="103187"/>
            </a:xfrm>
            <a:prstGeom prst="rect">
              <a:avLst/>
            </a:prstGeom>
            <a:solidFill>
              <a:srgbClr val="808080"/>
            </a:solidFill>
            <a:ln w="11113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cxnSp>
          <p:nvCxnSpPr>
            <p:cNvPr id="457" name="Straight Arrow Connector 456"/>
            <p:cNvCxnSpPr/>
            <p:nvPr/>
          </p:nvCxnSpPr>
          <p:spPr>
            <a:xfrm rot="5400000" flipH="1" flipV="1">
              <a:off x="7800976" y="5502275"/>
              <a:ext cx="114300" cy="95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522" name="Rectangle 33"/>
            <p:cNvSpPr>
              <a:spLocks noChangeArrowheads="1"/>
            </p:cNvSpPr>
            <p:nvPr/>
          </p:nvSpPr>
          <p:spPr bwMode="auto">
            <a:xfrm>
              <a:off x="6931025" y="4835525"/>
              <a:ext cx="106363" cy="10318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23" name="Rectangle 9"/>
            <p:cNvSpPr>
              <a:spLocks noChangeArrowheads="1"/>
            </p:cNvSpPr>
            <p:nvPr/>
          </p:nvSpPr>
          <p:spPr bwMode="auto">
            <a:xfrm>
              <a:off x="6573838" y="5078413"/>
              <a:ext cx="106362" cy="1016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524" name="Oval 29"/>
            <p:cNvSpPr>
              <a:spLocks noChangeArrowheads="1"/>
            </p:cNvSpPr>
            <p:nvPr/>
          </p:nvSpPr>
          <p:spPr bwMode="auto">
            <a:xfrm>
              <a:off x="5903913" y="5334000"/>
              <a:ext cx="106362" cy="104775"/>
            </a:xfrm>
            <a:prstGeom prst="ellips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7477" name="TextBox 458"/>
          <p:cNvSpPr txBox="1">
            <a:spLocks noChangeArrowheads="1"/>
          </p:cNvSpPr>
          <p:nvPr/>
        </p:nvSpPr>
        <p:spPr bwMode="auto">
          <a:xfrm>
            <a:off x="0" y="112396"/>
            <a:ext cx="7654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GB" altLang="en-US" sz="4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Families from Northern Ireland</a:t>
            </a:r>
          </a:p>
        </p:txBody>
      </p:sp>
      <p:sp>
        <p:nvSpPr>
          <p:cNvPr id="57478" name="Text Box 427"/>
          <p:cNvSpPr txBox="1">
            <a:spLocks noChangeArrowheads="1"/>
          </p:cNvSpPr>
          <p:nvPr/>
        </p:nvSpPr>
        <p:spPr bwMode="auto">
          <a:xfrm>
            <a:off x="69215" y="6450111"/>
            <a:ext cx="2582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GB" altLang="en-US" sz="2000" b="1" dirty="0">
                <a:solidFill>
                  <a:srgbClr val="000000"/>
                </a:solidFill>
                <a:latin typeface="Arial" charset="0"/>
              </a:rPr>
              <a:t>Chahal, NEJM, 2011</a:t>
            </a:r>
            <a:endParaRPr lang="en-US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79" name="TextBox 4"/>
          <p:cNvSpPr txBox="1">
            <a:spLocks noChangeArrowheads="1"/>
          </p:cNvSpPr>
          <p:nvPr/>
        </p:nvSpPr>
        <p:spPr bwMode="auto">
          <a:xfrm>
            <a:off x="5509034" y="1342709"/>
            <a:ext cx="2393540" cy="13849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GB" altLang="en-US" sz="2800" b="1" dirty="0">
                <a:solidFill>
                  <a:srgbClr val="000000"/>
                </a:solidFill>
                <a:latin typeface="Arial" charset="0"/>
              </a:rPr>
              <a:t>AIP mutation</a:t>
            </a:r>
          </a:p>
          <a:p>
            <a:pPr algn="ctr"/>
            <a:endParaRPr lang="en-GB" altLang="en-US" sz="28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GB" altLang="en-US" sz="2800" b="1" dirty="0">
                <a:solidFill>
                  <a:srgbClr val="000000"/>
                </a:solidFill>
                <a:latin typeface="Arial" charset="0"/>
              </a:rPr>
              <a:t>Arg304Stop</a:t>
            </a:r>
          </a:p>
        </p:txBody>
      </p:sp>
      <p:pic>
        <p:nvPicPr>
          <p:cNvPr id="426" name="Picture 2">
            <a:extLst>
              <a:ext uri="{FF2B5EF4-FFF2-40B4-BE49-F238E27FC236}">
                <a16:creationId xmlns:a16="http://schemas.microsoft.com/office/drawing/2014/main" id="{DF3981EA-557F-4E05-8FA1-2B36C544E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r="34251"/>
          <a:stretch>
            <a:fillRect/>
          </a:stretch>
        </p:blipFill>
        <p:spPr bwMode="auto">
          <a:xfrm>
            <a:off x="8872535" y="1245871"/>
            <a:ext cx="3313113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D4086F5E-99C4-47F1-ACF6-2029C8452D4B}"/>
              </a:ext>
            </a:extLst>
          </p:cNvPr>
          <p:cNvCxnSpPr/>
          <p:nvPr/>
        </p:nvCxnSpPr>
        <p:spPr>
          <a:xfrm rot="5400000" flipH="1" flipV="1">
            <a:off x="9843291" y="4651853"/>
            <a:ext cx="428625" cy="3571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8" name="TextBox 17">
            <a:extLst>
              <a:ext uri="{FF2B5EF4-FFF2-40B4-BE49-F238E27FC236}">
                <a16:creationId xmlns:a16="http://schemas.microsoft.com/office/drawing/2014/main" id="{8316E772-CCA2-496C-8927-4B5DE3219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7510" y="4759009"/>
            <a:ext cx="9286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900">
                <a:solidFill>
                  <a:schemeClr val="bg1"/>
                </a:solidFill>
                <a:latin typeface="Times New Roman" panose="02020603050405020304" pitchFamily="18" charset="0"/>
              </a:rPr>
              <a:t>Stop Codon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38E70-0FA8-48C2-9EE8-281AF54EC4A7}"/>
              </a:ext>
            </a:extLst>
          </p:cNvPr>
          <p:cNvSpPr txBox="1"/>
          <p:nvPr/>
        </p:nvSpPr>
        <p:spPr>
          <a:xfrm>
            <a:off x="8893174" y="846892"/>
            <a:ext cx="318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Three dimensional model of AIP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3200C3-35E7-4C80-B19F-96D68D5892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1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7987"/>
    </mc:Choice>
    <mc:Fallback>
      <p:transition spd="slow" advTm="67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1631950" y="558800"/>
            <a:ext cx="6299200" cy="5473700"/>
            <a:chOff x="714348" y="1445850"/>
            <a:chExt cx="3857652" cy="3483348"/>
          </a:xfrm>
        </p:grpSpPr>
        <p:pic>
          <p:nvPicPr>
            <p:cNvPr id="6247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0" t="33186" r="3676" b="13708"/>
            <a:stretch>
              <a:fillRect/>
            </a:stretch>
          </p:blipFill>
          <p:spPr bwMode="auto">
            <a:xfrm>
              <a:off x="714348" y="1445850"/>
              <a:ext cx="3857652" cy="34833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476" name="TextBox 5"/>
            <p:cNvSpPr txBox="1">
              <a:spLocks noChangeArrowheads="1"/>
            </p:cNvSpPr>
            <p:nvPr/>
          </p:nvSpPr>
          <p:spPr bwMode="auto">
            <a:xfrm>
              <a:off x="2942227" y="2355937"/>
              <a:ext cx="698064" cy="45046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2000" b="1" dirty="0">
                  <a:solidFill>
                    <a:srgbClr val="3333CC"/>
                  </a:solidFill>
                </a:rPr>
                <a:t>5 </a:t>
              </a:r>
              <a:r>
                <a:rPr lang="en-GB" altLang="en-US" sz="1800" b="1" dirty="0">
                  <a:solidFill>
                    <a:srgbClr val="3333CC"/>
                  </a:solidFill>
                </a:rPr>
                <a:t>miles</a:t>
              </a:r>
            </a:p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n-GB" altLang="en-US" sz="2000" b="1" dirty="0">
                <a:solidFill>
                  <a:srgbClr val="3333CC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006773" y="2676337"/>
              <a:ext cx="572621" cy="0"/>
            </a:xfrm>
            <a:prstGeom prst="line">
              <a:avLst/>
            </a:prstGeom>
            <a:ln w="57150">
              <a:solidFill>
                <a:srgbClr val="33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391401" y="4437063"/>
            <a:ext cx="189981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dirty="0">
                <a:ea typeface="Verdana" pitchFamily="34" charset="0"/>
                <a:cs typeface="Verdana" pitchFamily="34" charset="0"/>
              </a:rPr>
              <a:t>A – Family A</a:t>
            </a:r>
          </a:p>
          <a:p>
            <a:pPr eaLnBrk="0" hangingPunct="0">
              <a:defRPr/>
            </a:pPr>
            <a:r>
              <a:rPr lang="en-GB" dirty="0">
                <a:ea typeface="Verdana" pitchFamily="34" charset="0"/>
                <a:cs typeface="Verdana" pitchFamily="34" charset="0"/>
              </a:rPr>
              <a:t>B – Family B</a:t>
            </a:r>
          </a:p>
          <a:p>
            <a:pPr eaLnBrk="0" hangingPunct="0">
              <a:defRPr/>
            </a:pPr>
            <a:r>
              <a:rPr lang="en-GB" dirty="0">
                <a:ea typeface="Verdana" pitchFamily="34" charset="0"/>
                <a:cs typeface="Verdana" pitchFamily="34" charset="0"/>
              </a:rPr>
              <a:t>C – Family C</a:t>
            </a:r>
          </a:p>
          <a:p>
            <a:pPr eaLnBrk="0" hangingPunct="0">
              <a:defRPr/>
            </a:pPr>
            <a:r>
              <a:rPr lang="en-GB" dirty="0">
                <a:ea typeface="Verdana" pitchFamily="34" charset="0"/>
                <a:cs typeface="Verdana" pitchFamily="34" charset="0"/>
              </a:rPr>
              <a:t>D – Charles Byrne</a:t>
            </a:r>
          </a:p>
          <a:p>
            <a:pPr eaLnBrk="0" hangingPunct="0">
              <a:defRPr/>
            </a:pPr>
            <a:r>
              <a:rPr lang="en-GB" dirty="0">
                <a:ea typeface="Verdana" pitchFamily="34" charset="0"/>
                <a:cs typeface="Verdana" pitchFamily="34" charset="0"/>
              </a:rPr>
              <a:t>E – Knipe brothers</a:t>
            </a:r>
          </a:p>
        </p:txBody>
      </p:sp>
      <p:sp>
        <p:nvSpPr>
          <p:cNvPr id="62469" name="Oval 10"/>
          <p:cNvSpPr>
            <a:spLocks noChangeArrowheads="1"/>
          </p:cNvSpPr>
          <p:nvPr/>
        </p:nvSpPr>
        <p:spPr bwMode="auto">
          <a:xfrm>
            <a:off x="6353176" y="3541713"/>
            <a:ext cx="182563" cy="182562"/>
          </a:xfrm>
          <a:prstGeom prst="ellipse">
            <a:avLst/>
          </a:prstGeom>
          <a:solidFill>
            <a:srgbClr val="00C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GB" altLang="en-US" sz="1000" b="1" dirty="0">
                <a:latin typeface="Verdana" pitchFamily="34" charset="0"/>
              </a:rPr>
              <a:t>D</a:t>
            </a:r>
          </a:p>
        </p:txBody>
      </p:sp>
      <p:sp>
        <p:nvSpPr>
          <p:cNvPr id="62470" name="Oval 16"/>
          <p:cNvSpPr>
            <a:spLocks noChangeArrowheads="1"/>
          </p:cNvSpPr>
          <p:nvPr/>
        </p:nvSpPr>
        <p:spPr bwMode="auto">
          <a:xfrm>
            <a:off x="7037389" y="3522663"/>
            <a:ext cx="180975" cy="182562"/>
          </a:xfrm>
          <a:prstGeom prst="ellipse">
            <a:avLst/>
          </a:prstGeom>
          <a:solidFill>
            <a:srgbClr val="00C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GB" altLang="en-US" sz="1000" b="1" dirty="0">
                <a:latin typeface="Verdana" pitchFamily="34" charset="0"/>
              </a:rPr>
              <a:t>A</a:t>
            </a:r>
          </a:p>
        </p:txBody>
      </p:sp>
      <p:sp>
        <p:nvSpPr>
          <p:cNvPr id="62471" name="Oval 17"/>
          <p:cNvSpPr>
            <a:spLocks noChangeArrowheads="1"/>
          </p:cNvSpPr>
          <p:nvPr/>
        </p:nvSpPr>
        <p:spPr bwMode="auto">
          <a:xfrm>
            <a:off x="7348538" y="2185989"/>
            <a:ext cx="182562" cy="180975"/>
          </a:xfrm>
          <a:prstGeom prst="ellipse">
            <a:avLst/>
          </a:prstGeom>
          <a:solidFill>
            <a:srgbClr val="00C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GB" altLang="en-US" sz="1000" b="1" dirty="0">
                <a:latin typeface="Verdana" pitchFamily="34" charset="0"/>
              </a:rPr>
              <a:t>E</a:t>
            </a:r>
          </a:p>
        </p:txBody>
      </p:sp>
      <p:sp>
        <p:nvSpPr>
          <p:cNvPr id="62472" name="Oval 18"/>
          <p:cNvSpPr>
            <a:spLocks noChangeArrowheads="1"/>
          </p:cNvSpPr>
          <p:nvPr/>
        </p:nvSpPr>
        <p:spPr bwMode="auto">
          <a:xfrm>
            <a:off x="1949451" y="735013"/>
            <a:ext cx="180975" cy="182562"/>
          </a:xfrm>
          <a:prstGeom prst="ellipse">
            <a:avLst/>
          </a:prstGeom>
          <a:solidFill>
            <a:srgbClr val="00C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GB" altLang="en-US" sz="1000" b="1" dirty="0">
                <a:latin typeface="Verdana" pitchFamily="34" charset="0"/>
              </a:rPr>
              <a:t>C</a:t>
            </a:r>
          </a:p>
        </p:txBody>
      </p:sp>
      <p:sp>
        <p:nvSpPr>
          <p:cNvPr id="62473" name="Oval 19"/>
          <p:cNvSpPr>
            <a:spLocks noChangeArrowheads="1"/>
          </p:cNvSpPr>
          <p:nvPr/>
        </p:nvSpPr>
        <p:spPr bwMode="auto">
          <a:xfrm>
            <a:off x="6115051" y="5340351"/>
            <a:ext cx="182563" cy="182563"/>
          </a:xfrm>
          <a:prstGeom prst="ellipse">
            <a:avLst/>
          </a:prstGeom>
          <a:solidFill>
            <a:srgbClr val="00C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GB" altLang="en-US" sz="1000" b="1" dirty="0">
                <a:latin typeface="Verdana" pitchFamily="34" charset="0"/>
              </a:rPr>
              <a:t>B</a:t>
            </a:r>
          </a:p>
        </p:txBody>
      </p:sp>
      <p:pic>
        <p:nvPicPr>
          <p:cNvPr id="14" name="Picture 2" descr="C:\Users\Marta Korbonits\Documents\Familial acro\Byrne Charles\Joachim Burger  results\LT_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1" t="20830" r="31323" b="22044"/>
          <a:stretch>
            <a:fillRect/>
          </a:stretch>
        </p:blipFill>
        <p:spPr bwMode="auto">
          <a:xfrm>
            <a:off x="8112225" y="558801"/>
            <a:ext cx="2346885" cy="26572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43FE55-A436-4C22-8308-AF625A93F9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28427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6664"/>
    </mc:Choice>
    <mc:Fallback>
      <p:transition spd="slow" advTm="3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SC_056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/>
          <a:stretch/>
        </p:blipFill>
        <p:spPr bwMode="auto">
          <a:xfrm>
            <a:off x="1703513" y="980728"/>
            <a:ext cx="6887741" cy="52974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6384032" y="6217648"/>
            <a:ext cx="191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1" dirty="0"/>
              <a:t>208cm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1" dirty="0"/>
              <a:t>Treated age 19y</a:t>
            </a:r>
            <a:endParaRPr lang="en-US" altLang="en-US" sz="1800" b="1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 flipH="1">
            <a:off x="1991544" y="6278217"/>
            <a:ext cx="1584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1" dirty="0"/>
              <a:t>231cm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1" dirty="0"/>
              <a:t>Died age 22y</a:t>
            </a:r>
            <a:endParaRPr lang="en-US" altLang="en-US" sz="1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9148" y="-315416"/>
            <a:ext cx="4321881" cy="236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A310D8-21F7-4524-8E9D-84DF4C2C0E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36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7740"/>
    </mc:Choice>
    <mc:Fallback>
      <p:transition spd="slow" advTm="1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875"/>
            <a:ext cx="11816080" cy="838200"/>
          </a:xfr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Estimated Age of the Irish Arg304Stop Mutation</a:t>
            </a:r>
            <a:br>
              <a:rPr lang="en-GB" sz="2800" b="1" dirty="0"/>
            </a:br>
            <a:r>
              <a:rPr lang="en-GB" sz="2000" dirty="0"/>
              <a:t>based on 18 families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19536" y="2900526"/>
            <a:ext cx="4752528" cy="20185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69900" indent="-469900" eaLnBrk="0" hangingPunct="0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o"/>
              <a:defRPr sz="2000">
                <a:latin typeface="+mn-lt"/>
              </a:defRPr>
            </a:lvl1pPr>
            <a:lvl2pPr marL="908050" lvl="1" indent="-436563" eaLnBrk="0" hangingPunct="0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n"/>
              <a:defRPr sz="1800">
                <a:latin typeface="+mn-lt"/>
              </a:defRPr>
            </a:lvl2pPr>
            <a:lvl3pPr marL="1304925" indent="-395288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latin typeface="+mn-lt"/>
              </a:defRPr>
            </a:lvl3pPr>
            <a:lvl4pPr marL="1693863" indent="-3873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latin typeface="+mn-lt"/>
              </a:defRPr>
            </a:lvl4pPr>
            <a:lvl5pPr marL="2093913" indent="-398463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latin typeface="+mn-lt"/>
              </a:defRPr>
            </a:lvl5pPr>
            <a:lvl6pPr marL="25511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latin typeface="+mn-lt"/>
              </a:defRPr>
            </a:lvl6pPr>
            <a:lvl7pPr marL="30083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latin typeface="+mn-lt"/>
              </a:defRPr>
            </a:lvl7pPr>
            <a:lvl8pPr marL="34655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latin typeface="+mn-lt"/>
              </a:defRPr>
            </a:lvl8pPr>
            <a:lvl9pPr marL="39227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latin typeface="+mn-lt"/>
              </a:defRPr>
            </a:lvl9pPr>
          </a:lstStyle>
          <a:p>
            <a:pPr marL="0" indent="0" fontAlgn="base">
              <a:spcAft>
                <a:spcPct val="0"/>
              </a:spcAft>
              <a:buClr>
                <a:srgbClr val="B90000"/>
              </a:buClr>
              <a:buNone/>
            </a:pPr>
            <a:r>
              <a:rPr lang="en-GB" dirty="0">
                <a:solidFill>
                  <a:srgbClr val="000000"/>
                </a:solidFill>
              </a:rPr>
              <a:t>Time to most recent ancestor (mutation age)</a:t>
            </a:r>
          </a:p>
          <a:p>
            <a:pPr fontAlgn="base">
              <a:spcAft>
                <a:spcPct val="0"/>
              </a:spcAft>
              <a:buClr>
                <a:srgbClr val="B90000"/>
              </a:buClr>
            </a:pPr>
            <a:endParaRPr lang="en-GB" dirty="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  <a:buClr>
                <a:srgbClr val="B90000"/>
              </a:buClr>
            </a:pPr>
            <a:r>
              <a:rPr lang="en-GB" b="1" dirty="0">
                <a:solidFill>
                  <a:srgbClr val="000000"/>
                </a:solidFill>
              </a:rPr>
              <a:t>102 generations ~ 2550 years</a:t>
            </a:r>
            <a:br>
              <a:rPr lang="en-GB" dirty="0">
                <a:solidFill>
                  <a:srgbClr val="000000"/>
                </a:solidFill>
              </a:rPr>
            </a:br>
            <a:br>
              <a:rPr lang="en-GB" dirty="0">
                <a:solidFill>
                  <a:srgbClr val="000000"/>
                </a:solidFill>
              </a:rPr>
            </a:br>
            <a:r>
              <a:rPr lang="en-GB" sz="1200" dirty="0">
                <a:solidFill>
                  <a:srgbClr val="000000"/>
                </a:solidFill>
              </a:rPr>
              <a:t>(95% credible interval </a:t>
            </a:r>
            <a:r>
              <a:rPr lang="en-GB" sz="1200" dirty="0"/>
              <a:t>1475-4625</a:t>
            </a:r>
            <a:r>
              <a:rPr lang="en-GB" sz="1200" dirty="0">
                <a:solidFill>
                  <a:srgbClr val="000000"/>
                </a:solidFill>
              </a:rPr>
              <a:t>m years ago)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45858" y="2388430"/>
            <a:ext cx="3759880" cy="3226354"/>
            <a:chOff x="2581929" y="1143000"/>
            <a:chExt cx="3971270" cy="34077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929" y="1143000"/>
              <a:ext cx="3788697" cy="3365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549262" y="4258175"/>
              <a:ext cx="2289927" cy="2925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Age (generations)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72199" y="4053260"/>
              <a:ext cx="381000" cy="2600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32428" y="4053260"/>
              <a:ext cx="381000" cy="2600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latin typeface="Times New Roman" pitchFamily="18" charset="0"/>
                </a:rPr>
                <a:t>25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22827" y="4053260"/>
              <a:ext cx="381000" cy="2600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latin typeface="Times New Roman" pitchFamily="18" charset="0"/>
                </a:rPr>
                <a:t>50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13227" y="4053260"/>
              <a:ext cx="381000" cy="2600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latin typeface="Times New Roman" pitchFamily="18" charset="0"/>
                </a:rPr>
                <a:t>75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49263" y="4053260"/>
              <a:ext cx="535363" cy="2600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latin typeface="Times New Roman" pitchFamily="18" charset="0"/>
                </a:rPr>
                <a:t>100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00993" y="4053260"/>
              <a:ext cx="574034" cy="2600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000000"/>
                  </a:solidFill>
                  <a:latin typeface="Times New Roman" pitchFamily="18" charset="0"/>
                </a:rPr>
                <a:t>125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90950" y="3539232"/>
              <a:ext cx="2002767" cy="3900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10000 simulations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384809E-EBB0-4262-AFCF-2D3A58346E1C}"/>
              </a:ext>
            </a:extLst>
          </p:cNvPr>
          <p:cNvSpPr txBox="1"/>
          <p:nvPr/>
        </p:nvSpPr>
        <p:spPr>
          <a:xfrm>
            <a:off x="10326689" y="2382893"/>
            <a:ext cx="3161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1</a:t>
            </a:r>
          </a:p>
          <a:p>
            <a:r>
              <a:rPr lang="en-GB" sz="1000" dirty="0"/>
              <a:t>2</a:t>
            </a:r>
          </a:p>
          <a:p>
            <a:r>
              <a:rPr lang="en-GB" sz="1000" dirty="0"/>
              <a:t>3</a:t>
            </a:r>
          </a:p>
          <a:p>
            <a:r>
              <a:rPr lang="en-GB" sz="1000" dirty="0"/>
              <a:t>4</a:t>
            </a:r>
          </a:p>
          <a:p>
            <a:r>
              <a:rPr lang="en-GB" sz="1000" dirty="0"/>
              <a:t>5</a:t>
            </a:r>
          </a:p>
          <a:p>
            <a:r>
              <a:rPr lang="en-GB" sz="1000" dirty="0"/>
              <a:t>6</a:t>
            </a:r>
          </a:p>
          <a:p>
            <a:r>
              <a:rPr lang="en-GB" sz="1000" dirty="0"/>
              <a:t>7</a:t>
            </a:r>
          </a:p>
          <a:p>
            <a:r>
              <a:rPr lang="en-GB" sz="1000" dirty="0"/>
              <a:t>8</a:t>
            </a:r>
          </a:p>
          <a:p>
            <a:r>
              <a:rPr lang="en-GB" sz="1000" dirty="0"/>
              <a:t>9</a:t>
            </a:r>
          </a:p>
          <a:p>
            <a:r>
              <a:rPr lang="en-GB" sz="1000" dirty="0"/>
              <a:t>10</a:t>
            </a:r>
          </a:p>
          <a:p>
            <a:r>
              <a:rPr lang="en-GB" sz="1000" dirty="0"/>
              <a:t>11</a:t>
            </a:r>
          </a:p>
          <a:p>
            <a:r>
              <a:rPr lang="en-GB" sz="1000" dirty="0"/>
              <a:t>12</a:t>
            </a:r>
          </a:p>
          <a:p>
            <a:r>
              <a:rPr lang="en-GB" sz="1000" dirty="0"/>
              <a:t>13</a:t>
            </a:r>
          </a:p>
          <a:p>
            <a:r>
              <a:rPr lang="en-GB" sz="1000" dirty="0"/>
              <a:t>14</a:t>
            </a:r>
          </a:p>
          <a:p>
            <a:r>
              <a:rPr lang="en-GB" sz="1000" dirty="0"/>
              <a:t>15</a:t>
            </a:r>
          </a:p>
          <a:p>
            <a:r>
              <a:rPr lang="en-GB" sz="1000" dirty="0"/>
              <a:t>16</a:t>
            </a:r>
          </a:p>
          <a:p>
            <a:r>
              <a:rPr lang="en-GB" sz="1000" dirty="0"/>
              <a:t>17</a:t>
            </a:r>
          </a:p>
          <a:p>
            <a:r>
              <a:rPr lang="en-GB" sz="1000" dirty="0"/>
              <a:t>18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AFB4FFB-E9C7-4BE6-91FD-4BE86FB64F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45293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7655"/>
    </mc:Choice>
    <mc:Fallback>
      <p:transition spd="slow" advTm="57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B67F0-4892-4356-884A-3053E702F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this research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D551C-EC06-42CB-988F-3A50CB20E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With genetic testing we can find patients early in the course of the disease and can treat them before they grow to be a giant and also before the tumour is too big and difficult to remove.</a:t>
            </a:r>
          </a:p>
          <a:p>
            <a:endParaRPr lang="en-GB" dirty="0"/>
          </a:p>
          <a:p>
            <a:r>
              <a:rPr lang="en-GB" dirty="0"/>
              <a:t>A simple blood test and science can prevent a lot of problems later.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18C8B5-CC76-4C3E-81C9-2D1AFD92EC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92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0162"/>
    </mc:Choice>
    <mc:Fallback>
      <p:transition spd="slow" advTm="30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68008" y="5177385"/>
            <a:ext cx="4104456" cy="16158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GB" sz="1050" b="1" dirty="0">
                <a:latin typeface="Calisto MT" pitchFamily="18" charset="0"/>
              </a:rPr>
              <a:t>“</a:t>
            </a:r>
            <a:r>
              <a:rPr lang="en-GB" sz="1000" b="1" dirty="0">
                <a:latin typeface="Calisto MT" pitchFamily="18" charset="0"/>
              </a:rPr>
              <a:t>Moonraker</a:t>
            </a:r>
            <a:r>
              <a:rPr lang="en-GB" sz="1050" b="1" dirty="0">
                <a:latin typeface="Calisto MT" pitchFamily="18" charset="0"/>
              </a:rPr>
              <a:t>”</a:t>
            </a:r>
          </a:p>
        </p:txBody>
      </p:sp>
      <p:pic>
        <p:nvPicPr>
          <p:cNvPr id="25602" name="Picture 2" descr="C:\Documents and Settings\Marta.DELL\My Documents\GH\moonrake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5568" y="2233290"/>
            <a:ext cx="3962400" cy="3111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5604" name="Picture 4" descr="C:\Documents and Settings\Marta.DELL\My Documents\GH\01logo007_7x10.jpg"/>
          <p:cNvPicPr>
            <a:picLocks noChangeAspect="1" noChangeArrowheads="1"/>
          </p:cNvPicPr>
          <p:nvPr/>
        </p:nvPicPr>
        <p:blipFill>
          <a:blip r:embed="rId7" cstate="print"/>
          <a:srcRect t="72409" r="800" b="2942"/>
          <a:stretch>
            <a:fillRect/>
          </a:stretch>
        </p:blipFill>
        <p:spPr bwMode="auto">
          <a:xfrm>
            <a:off x="2135560" y="113258"/>
            <a:ext cx="3888432" cy="13787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2" descr="http://wearecinemaniax.files.wordpress.com/2010/08/libertbond.jpg"/>
          <p:cNvPicPr>
            <a:picLocks noChangeAspect="1" noChangeArrowheads="1"/>
          </p:cNvPicPr>
          <p:nvPr/>
        </p:nvPicPr>
        <p:blipFill>
          <a:blip r:embed="rId8" cstate="print"/>
          <a:srcRect r="10530"/>
          <a:stretch>
            <a:fillRect/>
          </a:stretch>
        </p:blipFill>
        <p:spPr bwMode="auto">
          <a:xfrm>
            <a:off x="6182544" y="2223915"/>
            <a:ext cx="4089920" cy="29599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A01ECB-290D-4A56-9467-550F6F051E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1702"/>
    </mc:Choice>
    <mc:Fallback>
      <p:transition spd="slow" advTm="11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799" y="313225"/>
            <a:ext cx="8615770" cy="576064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GB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David and Goliath</a:t>
            </a:r>
          </a:p>
        </p:txBody>
      </p:sp>
      <p:pic>
        <p:nvPicPr>
          <p:cNvPr id="119810" name="Picture 2" descr="Painting of David and Golia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87" y="1048730"/>
            <a:ext cx="4122194" cy="53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F71756-E478-48BA-9AA9-3982A94FA6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80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478"/>
    </mc:Choice>
    <mc:Fallback>
      <p:transition spd="slow" advTm="6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data:image/jpeg;base64,/9j/4AAQSkZJRgABAQAAAQABAAD/2wBDAAoHBwgHBgoICAgLCgoLDhgQDg0NDh0VFhEYIx8lJCIfIiEmKzcvJik0KSEiMEExNDk7Pj4+JS5ESUM8SDc9Pjv/2wBDAQoLCw4NDhwQEBw7KCIoOzs7Ozs7Ozs7Ozs7Ozs7Ozs7Ozs7Ozs7Ozs7Ozs7Ozs7Ozs7Ozs7Ozs7Ozs7Ozs7Ozv/wAARCAFaAOcDASIAAhEBAxEB/8QAGwAAAQUBAQAAAAAAAAAAAAAAAAEDBAUGBwL/xABEEAABAwMCAgYHBgUDAwMFAAABAgMEAAUREiEGMRMUQVGBsSJUYXGRkqEHMjQ1c/AVI8HR4TNCUhZygkNT8RckJaKy/8QAGQEBAQEBAQEAAAAAAAAAAAAAAAECAwQF/8QAJBEBAQACAgMAAgMBAQEAAAAAAAECESExAxJBIlEEEzJhQoH/2gAMAwEAAhEDEQA/AOuRozCorRLDZJQCSUDfanOqxvV2vkFEX8Iz+mnyp6gZ6rG9Xa+QUdVjertfIKeooGeqxvV2vkFHVY3q7XyCnqKBnqsb1dr5BR1WN6u18gp6igZ6rG9Xa+QUdVjertfIKeooGeqxvV2vkFHVY3q7XyCnqKBnqsb1dr5BR1WN6u18gp6igZ6rG9Xa+QUdVjertfIKeooGeqxvV2vkFHVY3q7XyCnqKBnqsb1dr5BR1WN6u18gp6igZ6rG9Xa+QUdVjertfIKeooGeqxvV2vkFHVY3q7XyCnqKBnqsb1dr5BR1WN6u18gp6igZ6rG9Xa+QUdVjertfIKeooIFxjsoguKQy2lQxghIB5iinLn+Xu+HmKKlU7F/CM/pp8qepmL+EZ/TT5U9VQUUUlAtFJRQLRSZooFopKKBaKSigWikooFopKKBaKTNFAtFJRQLRSZpaAooooCiiigKKKKCJc/y93w8xRRc/y93w8xRUqnYv4Rn9NPlT1MxfwjP6afKnqqCkpaKBKKKKAoorB8RLfsHHFuupkOdRlq6N1BWdKVYxnHLkQfA1rHH2ukt03eaMisxx1LdRZG4EVxSZVwfQy0UkgjcEnb3fWpF4uCOEuFukRl5bCEtNdIokrX2En4mnrxDa/J9tFY+HwpIu8JE293aauU+kL0MPFtDQI2ASKvrFanLPAVEcmuyx0ilIW6SVBJ5DPspZJ9NrLPtpc1z3jszLTxDbLhai6ZTusraSolKwgD/b7iauf+uraeG03VvK3l/y0xQcrLn/ABx/Xuq+l1LE9moyO+lrnnBFxcXKvd0vTxbdZWA4VqIS1zyAOzcY8K0cXjK2yZzURbcmKt//AEVSGShLvuNL47LpZV/RkVn71xVboXTw8yHnQghwxmyrosjtI5H61ScG8SMxLXbIMzrLj85xfRvKOpJIURgqJz3fGp6XW023maKpZXE9vhTZUV8uIMRtLjrmPRGrkkd6j3VGj8XwpcswVsy4UhbZU0JDWnXgdlPWrto6WsxwHIdk2Nbjk92bmQvDjqSCOW25JrT1LNXRBRRRUUUUUUBRRRQRLn+Xu+HmKKLn+Xu+HmKKlU7F/CM/pp8qepmL+EZ/TT5U9VQUUUlAUUUUBWf41tH8Y4ZktITqeaHStd+pPZ4jI8a0FIRkYO9WXV2Oa8M3VV8nNXi5ZRGscPSVHfLhG6vfgVc8ThHGHBSpNpKntCw4hOnBUU5BGO/c1pY9ot8WO7HjwmWmns9IhKAAvPeKeiw48GOmPFYbZaRyQhOAK3c5vcZ18UXD/FlqnWhlbsxmO80gJeaeWEKSoDfY9ntpx7jSxswhMMoqYU+WEqSgnUoAE49m/Opszh2zTnumlWyM65/yU2MmoDsjhlCDAfYjtMx15CXY+lsK7wSME+6p+NvBzEHiJ5tXGXC5CxgqePgUgCpkfgi1RuI13pDfpEZSzgaEL7VD999WvU7bPdamFiNIW1jontIUU4ORg9lTeyntZNQ047JDrkHijoCSET0LWE7+hrV9M4rSptsS7twJL/FpkBDiVstqDYOvbbA3zWyj2i3RS4qPBjsl0YcKGwNY9vfUaPwzZYkwS49rjNPg5StKACD7O6t3ybT1ZPg26xolsu0S5SG2J4kuKcDqgCskAbZ57g1WNR3E/ZzbrrHGXrZLL3/jrIP9K6M5Zra9MEx2DHXIHJ0tgq+NON2yE1DVEbiMpjqzqZS2Ak557VPednq5pd2ZMrhwcRfzGxKuSZCyndTbQylB8P61ctW613Cdb5q+LHJzrSwthoqQVE8yMDcbDetsiKwiMIyGG0shOkNhICcd2KiR+H7REfL8a2RWnTtrQ0AcHnV/s4PVR/ZoQeFyAc4kueYrX1GiQYsBotRIzbCCdRS2gJGfCpNc8ru7agooorKiiiigKKKKCJc/y93w8xRRc/y93w8xRUqnYv4Rn9NPlT1MxfwjP6afKnqqCkpaQ8qBBS0lFAtFJmoz0tA1IaVqUk4VjfFNCVTbqVqSQhek9hxnFVsqcttQGhWdWAQRvtuefKhm5KUpSVJVjmDjORit+l7Z3EpDqGnFIceyruJHlVbfrNGuK+mcjoddZRlAUOe+47q9uKBubLjyUdGFZTqOCF4xnHuP0p2VckF3oWiClIy4cHAT7MVZLLwfFRDs0XZTJfiKHJSFEA9vMeyrkqeYUQmcFkgaULAJHLfsJ/zVBI4ot8MutGQltXINpzkDHd2fCvEji20lTL8RLryisN9Gg6VYPaEmulxyvxnbSxpkwuralQyNOCHG1ApV4dlSRLZJCekCVHkFbE/Gq+DLlvRXnnWg2MZaCxuffVEeN4bkWUp+A4VMJKgkgYWM47eVc/S3qNbbQUVhUcU3A27rjUbLKlgJ0ZAbGM75+HKm4PHipLGtxEpro/8AUV0QWn6YPYeytf1ZJ7RvqUVmLZxva5ulPWU50jJOQc+4+daGPJakNJcbWFJUMg1zuNx7alh6lpM0VlS0UlFAtFJS0BRRRQRLn+Xu+HmKKLn+Xu+HmKKlU7F/CM/pp8qepmL+EZ/TT5U9VQUh5UtJQJRmig7UFZe564UdvonUtrUrcqGfRG5qPDYcjylqP8xK/up1A6d/SJJ59vwph+RAurxk9OtTUdRbIGNBUDz8OdeENvSZRe6xrQlYKU/dCQM78t+ddpNRipMqOzBjLWhkuq2SVL9JR7vKmrfqWtyStoIaA2Uo7nnt+++pLCjPaXkKRhZSAoE7g5z9BUh6G0IqUOEltsZIPnU3rg7VN1usSDF6R8tHKSQVb9nLHaf71kZ3EM17KGCmO2/6ZcCCFkcthnYbY/8Amo/EchVyuQDLK9GrOEjKgAccvGpcmE64oF1pKQlRwhOAEpGRnb3Dn316ccJJtnaFYLUqQ5JmyPTCso0c1c+3PIeFPyIfQgICB6KcHffPeasbaVNIC/uuK/mKGOWeQ8qckhMskaCkrBSFYwSAP8VbbtEiOuU5b2Xusq9HKwezA9Ebdp7ay/EASHWYyVKC1gBwnGfSOd8VrA6gWphpAOC2lBRjngbj4+dU8iJ0jIcS2s6FArUE7FWrI7d9j5VMeKVL4VnIaBtEwdKlXIk5A2BArL3iGbXxS7GZeVHZUvUFasEJP75VLDQZaUth/UppeeQ2OQcHwq/u+ida4F/aYakvRUaX0k7Dlgnt2Iq/5y3+z4xc5RbmIdbSkIIC2HNGOkx2n4VprXxulbLLElbiHceksEJBPIDOOXvqvusDrMdq5xWkLSwNMhhJJDRxnbPYc/HFUcNKJUpDTTWrP+1RAz4/2replOU6dfZvBTFEoKDjOkehnKzyGR386lW++wbg8uOhwtyEH0mXBpV8O2uWvLcs6UPGPlojAR04I3BG2N/2KuWrtbXi080gLkgElTpUgpXt9SAe3mK8+XhjcydLG9LVdaZ65DCWpA0SEJHSJGSAcd/bsRVjXms1XQClpBS1AUUUUES5/l7vh5iii5/l7vh5iipVOxfwjP6afKnqZi/hGf00+VPVUFFFJQJUG7yVxbY+42kqc0K0JTzJxU41nLzc2FBaNYwhwt6s8zjcD271vCbrNV0B9xjhllBba6bpE6BnYZP3iNu/41Yw2mWZMxxtZUCgYTlRzgkk/XsrHQ+m/iT4DS5Mdo60JCjpbO+P+44xjNX0LiiO/MWwmO8EMs9GUgDUVZ291ejLG/GNtDbX23kgMpw20cE45k7/ANareIr6y1/+OZWla1D+YAc6R3e+qu4cUgwA3CdbjPLIykJKlYx7seOap7ZHBedfmS/TKx6IRuRk9p2FTHx87q7+I0iL1iXoQNJI2Skbnf8Aznwq2Ux1K3OtN/6r6dIUs7jHLzqc0w2wA8tKcKOAc5OP3iq6avp1knUFDcDlj3V03tHu2KTKebQMZQ3nI5Hlt51aPspC2lAZ0g6gE+2q21xyydRKjpBPPnmrUNKC9SiCSnYntPZ+/ZUvYjuFQBJwAOxROTv/AJ8qqW5kd1wxkCQ66c5bY5n3AA1PfiuXiZ/CWFFDSfSku9qEjYAe0nNRJ/FNusCFQLFFQQAUqdO5Kh2nvpP1OwjPDbtxK3lQwj0hqD8g52HaE57O+r6Ja7mwyIyv4eYYGl1tGoFSDzG47qwznEF6uJUhkKTlOn0Dj2n2Z8K9wpvEbL6F5kEDAysGrcMr9TcS5sG4WK7ritSEqawVNpUSUut4PNI2ONxWUU0vrK+hJyk6s4xjet9eEO3bhhUxSCJcAhW49LRyUM9vfWGmq6RwlsEbbY7R7a347uJXq4OLW6ypxKwCnPpdvZkeypaIZDaHSUIXn0cYSM7c6b6Bc6I1KWvCGQGsE9uTjY1oOH7c5KLzkpQCI/ojB2AxvyrVuohLDcXo94t6klZSX9CwVkpwrA27K6qK5S6phU2K5ESlaUOoUFZJVsochXVRyryeacyuuD1S0gpa87YooooIlz/L3fDzFFFz/L3fDzFFSqdi/hGf00+VPUzF/CM/pp8qeqoKQ8qWkPKgqr9OdhW5zquDKUg9ECM71mUW1Ta4rciXrEdAccQDupSiSSe0DB+taO8yX2XEJjshxwg6QogDlvuT7KyNz4ociyER5kVKUg4eKVgqPPTuPKvR45dcOeXaQGeoxpIj4IlOFzpcHUE8uXhVVCaeavLi2XB0pxqOcFYI5b7bYG1aCJIbkyW5LSh0LaNge3tH9ai3KPGlOh51KUL1g9IB6W3bt2V1lRQ3u/JhPtx4sRJKFguqWntH+3PZvvSs3llSm3VJRhKgQjGx35n61NEAyQphfROpLmpakNj0z2HON+dXItNqstpduUtjpOrkOaQBueQGDtVuUkEqIgymSoKwkbFxfopUcb47xTKLS06FlpxlYSrOGnNR5d3ZWfvNwZ4njxZLDK0LJLXQl0nQBvqwCByPdUy2cHXOJIQ+XkuspGQUnS6O7B8e3asa1N26FyiAAdRGUk4APd2U5LS0zDW6rOWka/hvTUG4yxdHbPNQFSkp1trCcJWn3dn96i365NKiv2+OQ/IeBb6BoZXk+7uqc2qS2RJn/R7j7GUTbielUsDGMnbwwKh2/g6DGaK5boWvBK3DgJT28zWpcjCLY2YjepsISlPZkYx3g1Wp4TiCR12ZKlTcDPRuuDH9Nqkz1vk0hJu1jht4iOl0IGnU0wpzywKp3eI7YJOEI+6rcPoKDnt5ZrxxZGakTw7b5DDJxo6uohAzj2+jWYfhKSD082KCNylLmsn5ciu2GM7ZtdF4duDN0RMtqUaG1MqwcjGFd2OdY68cOqtIYakSRrdKcISjBTuQffyprhyb/DpiXW3nVKOxaSnAX7zn+lb6+WZniG0syWCkSWxlpSztvzSSPOpfwy/4dxh0IQIr7Da22HVei2pDnMg/d5e/em7YZOl2B0yipXoekf5ZG3Kri0MyLeXZEm36egPRpQfvFwp7u7399UdyU+XGZjJUlwDKlpGBnPZ9O/lW5zwi3tUliE2m1LSVLL2pLiSMFOrke/YHv5V1RJyAa4ezd1PNhEllLq0ZCXdRSsqztk10/gi6LuVgQHVFT0dXRLJHPtB+BFcPPj9awrSClpBS15XUUUUUES5/l7vh5iii5/l7vh5iipVOxfwjP6afKnqZi/hGf00+VPVUFIeVLSHlQZXi1tT8hhpLikfy1FOE7dgO/ZzrJwrVrlPyZ6FOIY5BQyCo93eSdsV0S6QTNXHwE4QslSiN8Y5DxrPeitwqabWwoLUD0gxnSfvJr1ePLjUc7HmMhbQCXEIQ4o5UlKshG3Id/v8AZUaelTzyEgg+hkAbA55fv31MdQpOXkHWNBGee1QUOvLmKUtBUgbA8iB348K1ETYUcxW0qBSkafdpp67tO3PhyfFZJMhTeQjGCrTvjxqIp3KR2jYgH6VZWuSjpg5nd0bZ5is5ftWZ+zqApUhbzqdkjYHtq+4t4uNhKYcVCVSVp1alDIQO/wB9S/RsNxQroQIMpRwtP/orO+D7CfrWV+0WyvOXRq4R0KWHkhBAGfSHL6eVJrPObOourGh+Zf48yXhb4t6FLcTgA6irHL2Vby241vKyzojdNupSEAaj7+2s7wg/cocGS9NhOFDTaEN4R6a8H4nAJNWHELjN7sJXHXukahjOfdWbPy0fDwmpLRaStS0rOpO4ydh9afXMbTDcyVkIACgpOFCquwwHhBaQ4sjTpAJPI00ue7HeeYlFCFpWkhQzggf/ABmtes3qIx/E7q5L5daYWGE59IpIz7ceNUOncdla2/XGG8tSXHNaijZPcruNZpIcekJQ2kFSj4V6semb2srDBU+ZDhJQlKCM+2upWK2dShNpBVjTuhRzz8t81nOG4DTiWkkFZaAU4dsauwYx3mtwhJTjHdXl82W7pvGM1xLaBMRpjLDUpsBSCCfS7MHs9x8K53cQ+6pzplLCmvRWkpGyt9vofCuxyYTUhxLjnMAgY+tYvjC32ZGVl8iTgAoQoDPvHb4708WfwyjBQGnkPI6MnS4nVjVgHcjf4V037PZBkQpqtCUIS/pSEjbZIrAREPW65tvEB5tsak43SUk7Y957PZXS+EQ4luSXI6Y5dKHQhJzzGCfik1089/FnDtpRS15TXqvC7CiiigiXP8vd8PMUUXP8vd8PMUVKp2L+EZ/TT5U9TMX8Iz+mnyp6qgpDypaQ8qCtu8kxmEqCHFEnADfMnBGKyd3bk60THJSI604CWCvpFEdicJ5f4rV3lS0RdTQJcGdBHYcf5rGofacStTwU68cAuOZwf2a9HjnG3PLt6izRcGyhsKadQCHED73Lu76mutqLiHUb6hhQ7MVRLjrRL69FlJEw79Go+i4O3fG3L61e2u6i4kRnUqRIQnJQtOCR7O8e2ut46Qw+jLZUCcDl/Wp9s6VhAcKAkODZZ+94V4lNLayQM7nYjamlzF+jrJWQRzOQN/hUvMGjaKJcVTEhAWhScKzuKoW7mxDL9suX8+GzsiSfSKRywsc8jvpx29Ro0JckuAgZ2zvj95rOcEpkTb8qU6SUKBKsn7xJrMw4tq7ah2/xbRBS+JTc6KtQSjo1jWnnzOd6yc7iRhdxdWyhUdtxwEo2IPLfbv3pz7RojTc+GzBQhtxSVLW2hITqOdjntPOsjKaWzCZTJymV0h9EncIx2+OfrXTx4Sz2Zt+OuQVdJBb04APd2dtUXErbb6FSMhKmjgqA5+ymOFbi47E6HVkJ28akcTq0Wx0LGlaiMIChkjHdnPYKzJrJfjD3CZHeLLbbIToBSs6U7nJ3yOe229Wttt7ciWytwBKEAlRScBOwH9ao4sdciWEpRnKsHflW2bjJSW7bbm0uukpLzgTkNjtye/8AzXbK6jMjSWRhEaG0UDQlQCicYBOPpUuRc3WpseHHZLq1qHSHBw2jtUTUOIpao6bbETlbRCVundKfb7z3Vbx4DMdOU5KzupZ5qPea8WVm+XSMZxTx0Yri4USOrWglLilHGDyGMeNYzql2vSkvIjuuIJwHCkhI/wDI7VvOJuGHHZ7M+A2l4hzW/GWvZwZztmonGEWYysSQ2RBDaUoSANLORuCB7sd29d8MsZqYs2VkrmhhgMRmHS90DWh11B9Eq1EnHsBOM1uvs4cddiTFOrUs5QE6juE4OBXPejclMh0a+rtnStSvun2fv2Vuvs0kdN/EwcffQoYGNtxWvLPwTHtvRS0g5UteF2FFFFBEuf5e74eYoouf5e74eYoqVTsX8Iz+mnyp6mYv4Rn9NPlT1VBSHlS0h5UFXeziO2AE6lr0gqSTjtPlWQMVEVZU+sqdccJTp9DCcbZyO/2VpOLVBNvYHQuO63wnDZOobHu91ZuZIC0hCTh1R0IAAI5Hn7OdenxdOeXZl1g6S43ICSD6BSVZ58yeXt8RUGW46242XHFgtK9CSpRzgkfe2yRn3+6rfoQm3hthK1qAGteM53znlUJoMaJKZqVOqVhKdjgbZx7znyrtKysbfdxclFhaVF1tOfR2Ch3jn8K9So7S9QA1DOVJxuP7VR216VCW+9DaSWUEAjUSr34z3dlWaOJ4b0RYkN9G64DoxuDju/salxsvCs5xE6qKhmEgjSrJJB5js299azgiEmKylRQCpwZ1HmPdWIbhzLnecyGVN+kNlDkPZXSYja4pZCE82xz5nFXycY6SdrG9WqDdYwZlspcI+6eRFc9m8EvmaoR1pS2DyVnNdHlaXE6gncjY0w02HkFSkDUklKTgj2GuGGdxjVm2cstimW2OGUPIV6WrVvz91U3FTMnGp98K1EAejjYezP8Aat+42Gm1LUSSBy7Ce6sNcxImzXjsUNqGnHaTgYz7K6YZW3aVBsliddcS8StIJzo1FJP7/ffW0joVa1CKgNtMOFIDwSMg/wDHbmTjmaS0x22WMITgIAAP/I+3xpiba1XadGhqWpqEwNSygkFZx5/3qZ5bpJpYy75aLJH09K2tecJaaUCpR/fbWcuXG0roF/zG2FKVgNoOpSU47SO34Vok2KwQE6kQ0Et+l6SiojtJ3NeZkCySWUq/h8d9spJC0gDb31jG4y9bXlzKZcnZqhpSsqUokuHJUru3q9sblyXFmvvPOLidSUzpccKgpZ+6Bk+81ZOKstmi6RCjuFLpKv8A1NI9mTvj31XXXiZDjSIa4im45UFsaCkJUjPPkMHGR8a738uJGVLNlEpDCYjaACNCEpJ/r2/1rTfZylTF5mNK++uOFLAxsdX+az0iOIwc1JJW6CQpSB292O7etJ9ncXFzlyAUgJYSgJB7znJ+FPJr0pO3QxS0gpa8DsKKKKCJc/y93w8xRRc/y93w8xRUqnYv4Rn9NPlT1MxfwjP6afKnqqCkPKlpDyoKPirKbQXA8GejcSoqVnGNwQcew1m4JbkxVSHXkIDYIbQU9mNse0+QrRcXJC7EtO2StITnvzt76oJjca1x9PWWy88CoZ3IR+xXp8f+XO9pEeFLYb60i4oRr9MpT2I7s9uB2+6s1clrfdfCJCnEdLrS5knI9/wqFcphemraYf0toTrUtO5Uoj+n0pEuIZihDnoODJQrO6s9h+ld5jZyzaWDdJVrYeabZQ6uRuNedQzkdnfVVcysvBlS0LLI0Eo5E8z7znyp4oUlpx9x06idiRzxz9/ZVXq1AHsrpIi94blqbkqSt1QSMEajkD3fGt+bi2voFAEHcJKhvjY4xXLIKj04KhtnIHfW9Q2ZEFlTo9JOwPZ+9/pXPySLGtiPNvNBtZGRsDncH95r2l4akhWdldg86rIaUraQpB0qH+5NepCla0oIJUo4Ckj215/Xls5eJaUxzpxt9052zWQiScSjr6MAqBws4BPbWrkWeY/G1oUgrP8A6aiQOXfWVTbXmL0VXGAtlKcaHNJKM9+RtXTC4yM1roK3NQR1cBpIJUs9+2MDt7fhUdN3aZlqaKFODUNSkIJ074ye6rWO0noAG86T25pl6EES1y9eEBrBSO8dufGuW5vlUK8XRuKCoYK1D0dXI/8AzVCeLoUMuJlQ3dS8a9KwQBnOAKt5LJkDKmsjGEBac4BHu51QXbhpvoySshR3O2N8cq6YzHWqnLOSLkzKdJScIKs6Vchv3CrOfaXxaILbrKmlqkuqb17Yawk5Pszml4SsKmuKYqpiUloBS28kYKgMj4Zz4VbXKHMuF1eXOkNyI6UEtFpWwyANhns9+K65ZflqJr6WRbYS4IWqQtclWGcM4WFYG3h/WrLgmOuLdbkysqP8toglOMj0h4/3zWVkTHoL64KHC4wkBK/vchvgY7zjt3rRcGy46uIpKW1KC34wUWzyRpIGM+JrnnL61ZeW7HKlpBS143UUUUUES5/l7vh5iii5/l7vh5iipVOxfwjP6afKnqZi/hGf00+VPVUFIeVLSHlQZbjl8x7fDcA1YlA6cfeOk1zy4XF94qStIcHatXPHYkb7Jzj97V0Pj+MX+G1OBOSw4lfPkNx/WuZFJUAhWVDAOjODk9p9le3wf5csuxb3ejuLT7mO/CjgKzzJ7hzqwkPonylMxwgJKCUKQgI3G+B7TVNjOVKzoScKUfvE93vq1sqwpLq1DSsAJZGnOcnPb27c67X9sKq462ViMrAKfvDcfvsqFgHAG9SLitxcxfSY1jYn3bUy2fTHvrcFpb2gkpKk8tztW1iLDNsdWoAhJ1IHhyNZphCY0ZhLgAJ3UrPeP8itTaltvMOtrAwRsSMdn+a5ZtRKtbRecLzS1oKsnTn0T7CKvI7ay8npE4UP9ydwf7VScPOqeT6WMhRH9K0kNooUsk51HJ9lebyXTUebg8qLDUprYgH0jyFZ4SJdtQ20JaXZbh6RbXSZCAo7JweQAI+FTbtJXOdVbWxs4f5quxDYO58dx41X3V1JuC8IC0uY0qKN9hjAPPs+tTCfCnDxQuPJ6rPiBJTlRejq1JwMHOOdaCBPi3KOXI7iHWlf7k8jWMkNaWVtoZbSpadAUVE6RkZHbzx9Khofc4ZUiTFWtxBIUtojCVDG53wAfdW745Zwbb2erqkYuIRqxvpHM4rDXziQtPupWy242Gx6GSDk7HfNPXbiwOx2+nKmw6jUgoRzGOdYSe6uVIUfvZUSNt8c66eLx/tm1Ng399m5Q3nCShpeTk8wTuPhkVpnH12kTLWzIUpbP8uNpUkYScHJPuyMe321l7LY13C5x2zhLSR0j5PJCBuSe7ap1xuiZN5krYYUEuLVq1KzqHf7MDzrdkuXCTo7LbPU23VOoBA1rAVqC06QAfYc+G1WXB5EfiWGjUC46lwuAck5ScJ8MVn3JDSnEkAj0B9/ff8AYqZwo4BxdAUknHSEHJJ5gimU/Gk7dkHKlrymvVfOdxRRRQRLn+Xu+HmKKLn+Xu+HmKKlU7F/CM/pp8qepmL+EZ/TT5U9VQUhpaQ8qCPMYbkRXWXkBbbiClST2giuKqbUla9K9+W4zgnn9M/s12uSvo4zq9/RQTt7q42EKA9E6krJPeCcb+858q9f8f655oK2klLqUuKUlKvR9Hme/Ary3cJEaIqMhH3twrfKalhK3CgAlDOyT2k9tQXhgqTuBg9pBr1OaHIB6XOrORuT317jJOrPdXhxBBCiDheSNue+KlRGzgGqLJlvrCkDKlEHfc8ttvOtPatKFtsE4KtjlWcZ8f3tVRAbbRgrTskEk77A/s1Y25IYmtqRuhagRnbAIA7a5ZNRZWZ0NSHUo1akOqChWsVJQi3qfwrSodgOe6snHQpi7ScrUUuLyO4DAIrSSE44eVox6DWQcZ3G9efydxuM01PU4t57Tob6RKcDtCRq+uaVclyQ4tasJVjSnAxg5xgGvUJiOnKlqBSVlfSDdOFYwPp5V4kj0XI7as9EdaiRuQccv3yFbZRnmX+sFDSgk/dPpcvd7ajXW3IkMB2a06UFOhteTtyxgA+/P9c03LmnWp9wlWo+gjlk+z4VHXxJIS01GdaKmgdRQk4I35fv/NdJL8DNwiIYt0NqSpchvOnSVaVAjG4JBIGOzlsOdNRLbbFErTKfaOTpQpSAfFXYPbivLsadMS3JcwltasBGohWnHlivKrZGdAfBcQ0nbcElXhWvnbJ7+LmJHU1GbEZlSTrDZ1qe/wC9RqtbeQhl0ocw46rBAQTlPaf6eNTHJNsijLKCHUgpysZPwxioa70AU6GyrSCBrPIH2CrJrpDLyHXMkagkZwrQfS760PCVnkov1teccRoUouJRn0sBJ3I+HxrPP3yUsFOsJB2CcdlaD7Prk89xQ006vUlTS0jPYcZ/pUz360nbrQ5V6rynlXqvmvQKKKKCJc/y93w8xRRc/wAvd8PMUVKp2L+EZ/TT5U9TMX8Iz+mnyp6qgpDypaQ8qBmSnXGdTy1II391cRBABC1bk6Sc509n7/xXb3v9Je2fRNcQmNlKi4EhCSoqI7AT2fvvr1/x/rnmVYa6ZKG8pAGd+YGKbeS2tsOrKspIzpxy/ea8JcSop1KwCnuxio760hsJBOcZxnY+2vVpzMPvdI6VAYSPRSO4DlVhbvSGFYySAAe2q0DfvArQWmOVoS4NwDS8Qi5biCQlpxDyQhrGpOSM08txHSNdGdQKuzGRtz+lOR7LJeYDalFDZTsO331cQuGG2GUpDulzT95XpfSuFykb09PNJd6J8ABRTpO3OreA+2ppMVWClaSB3e74VFiW1bUfQ5KLuxGNGnt/tRBQtp4pdQcoPo4BO3LNccrLFZydq4euIjPhTiF5LGkbHfYn2jIFU6bvIhvvTXQCSSnoyr7wPYQK2PGFqN1tgcYSVSGTnSDg6e2ufw2YgadbfStBJIUSrtGeW3Ou3jsyx5SpUOcXQ88uOlxZyEI1Y0e3991NRn+ruBx1SemByhI9LcedS2WZctK3YLKTGQCore9EJGM5wOdUyFz3Cp5TnQNjIUvSEJH9zXWaZWCrohpSlzXcOLOooSMYOf3tUCTe5ExRDDCtIO2kE0zJ6uW8MIG6t1uHK1435dgrxHefY6ToXnUrWMkNKIzV1EMORpoBDsd4BO5K0kAfGvDsV1sArW2nPL0wfKrGFw/eb86Qyw+5jmpZISPE1pI/2WT3EjrE9lkEbpSkr/tUvkxx7q6rLRuGbrNYRIaYy0tWEq1DfwzUuzW6fZeMbdHdHRuqeQcjtSTv9M1t4H2eOQkpSm9voSlWodE2Ek+/JNaCNwzb2pybg+Fy5icYffVkjHLAGAPAVwy885izCrdPKvVIOVLXjdhRRRQRLn+Xu+HmKKLn+Xu+HmKKlU7F/CM/pp8qepmL+EZ/TT5U7VQtIeVGaDyoGX/9Bf8A2muEOJkPIKOlBbPp6QrIB3GPYdq72RqBB5EVxC/8P3CzXB9CkKLOsqSpGSNJOxNer+PZuxzzUrr25BG/ac0msuEDHLfNK6wtLQcI2JI29lIwOwjA7fdXscjjDSnXCkJzpGTitXYyiQ2IobU22BlalekFKxtj41D4Ys65S3ZCgoNN7HHbVzJQLNDKWlpbVnSV5G2eWT8axlZeGov0XVEGEgurHSE6dG2ru76I3ESJBT0jDjKCcBSjuod5HYK5/JnoeSp1SgRkAJBOR7a8Ku7pRlaiUjABGB2Y7PdWP6l26o7KejsZd0BXIBR9L4CqZ7i1pptbZyp1B0rCVY9mRVLJ4ggKtjXTSnlP9DpCUnXqVjtP0qgi2LiCWVSWbZJUhzkS2Rkd+9Yxwn/pdtnB4riC5JC3hrcBCgU/vmKkXRNjgPG+pZTJQtAAaSoAZV2gdpO9ZuF9nV/kNl15UeMT/tcXlX/6g4q0a+zO4vMhmVeG0IScpS20V+ZFS/1y9nKA3xU8426zHittKkOE/wCroCUjsPb2nu5CswxAnXCYIsZtchzUcJb3GP6D6V0aF9msSOR09weeHaA2lP13rVW60wbUz0UKM2wnt0jc+88zUvmxx/yvrb2wtr+zJxwodusvowcEssDcezUf6CtzbrNBtcfoIcdDSe0gbqPeT2mpuKWvPl5Msu25jI8hIT7PdS0tFYUUUUUBS0UUBRRRQRLn+Xu+HmKKLn+Xu+HmKKlU7F/CM/pp8qdNNRfwjP6afKnTVQlBxS0mKAPKqjiG1G6W7okJBcScjPd21cUhFWXV2mnCrpAft8+Q3MT/ADUknBTgEdhHvr1arWqY8p1tSOhSj01H/b4V1PibhSJxDHyQG5SU4Q6O7uPeKyUT7POIYa1Bi5RWkK2URqORy3GK9uPmxuPN1XK43a0tiI9lsMh6Q4lJbxqHZvyBHfWGv19RcpWG2ujYTsEgAE+2tvG+zdJb0XC8SXxz0NjSAfHNXts4OsVq3ZgocX/7j3pn68vCsTy443fa6rkVv4dvF1AXEt7zqDyXp0p+J2rQRvsyvzyAX3orAPYpZUfoMV1kaRsBgCl2rF/kZXpZhGW4d4DgWUpfkK65KScpUseij/tHf7a1ITtSgiiuOWVyu63IMYpaTNGayDFLSZoyDRS0UmaM0C0UmaM0CigDFID7aAc0HqikpaAooooIlz/L3fDzFFFz/L3fDzFFSqdi/hGf00+VOnlTUX8Iz+mnypxXKqgBopMbUvZQLVTxNeUWKxyJpP8AMCdLSf8Aks8hVqa55xQ/dOIeKmrdZ2mZCLSUvOh1WEFw9h93d763hN3lLVxwBf3bxZVMTCszYa+jdK/vK7ifbzHhWingqt8gJUpJ6JWFJOCNuYrmcd678LcbtXK8sMxWrmopdDCstjlv24wcH4102WQqC9g5HRq8q1njJluMzmMj9mU2XPssp+ZLekOCRpBdcKsAJHf76hQ5Mx77SbpAXOkmMhpxSW+lVpSSlPIZ7M1V8BcKwr5aZEiTJmNqQ+UAMPaARgHljnvT/Dtvatn2mXCEytxaGo6wFOq1KOyTufGulk9smd8RDt/E91t3BcuZ1t56U9N6ul55ZX0SdOcgHt5/sVqoXDlyWmLOh8WypXpJWsLVqbcGRkDHLaqvgC3QLrwrOg3BtDjTs1QCScHOlJBHtqDdrZO+zufHnWu4rchyHtKozh59uCOR7d+yl1uydk/6e4xtd04btDc5HEVxedceCFJ6UpRuCdhnblU2Q3J4VtTHED17nTSpoaYr7hKVrWnbt5Dc+FPfaoor4VjqxjMlJx3eiqvPHEF+XwFAfYSV9UDTi0j/AI6ME+Gaku5Nqdh8L3y8xUTrrxDMjvPDWGI50pbB5Co0S7XfhXiJqyXqUudDmbR5KtlJztz588Z+Navh++RL7bG5UZ1JVpHSN53bVjcEVk+M3m77xPZ7RAPTvx3i48pG4bGRzPZyz8KmN3l65Letqvh63Xa+Rbk8jiGew/DdKW8vEpIwee/spRcr9e+Fjdo0t9My1O6X+jWQl9GAc6RsSO3vFVDcO8vQr27bpDnV25Z6zHa2K05O/u23FdM4PNnc4cZ/hLYTHUP5jajlQV2hXtredk5ZnLP3Dit3iW22622RxTc+eQXyhRBjpSfS359nw99bRlDdptQDry1ojtkrddUVKOBkkmsP9nURhriO/lDSQWXejbIH3U6lbD4D4Vtb3DXcLHNhtnC32FoSfaRtXLPUvr8ax62yFuF944U7O/ij1rtgWUMtx9lrx2k03dEcQcDKant3N26W0qCXmpBypOfb/UfCpX2b3aOLR/BXlBqbFcWC0vYqGSSR7jkVK+0a4RmOGXYS1pVIlFKWms+kfSG+K1zM/XXCfNqG4y5F647hRIt3mR4U6Ol0dA8U49AnYch90VtLFYnLO6+pd0mTulACesuatGO6ubM2FSeMLLaJTzzK+qJ6RTK9C0KKVqIB+ldPsdlRZIzjCJUmTrWV65LmtQ9me6nk1JJDHmrOlpKM1wdC0UmaKCLc/wAvd8PMUUlzP/2Dvh5iipQ9F/CM/pp8qcVTcX8Iz+mnyr06SE7AE+2qIar1am1FC7lESpJwoKfSCD3c6VN4tikFxNxilAOCoPJwD3ZzXN4bdgTx3ehfExgxqUUCR90LKhnH1q7v8Gwf/T64rs7TCo+oOBTRyAsEDINdbhNyMbbZLiHmgttYUhYylSTkEew1R2S32Ph9c0RZ6FOur6SQp19KlAg9vduTz76yfAN/k2qQ1w/dsoQ+hLkRauWFDIHuPZ7dq9zWGhxBxmAgfgknl2lIJ+tX0stmz23y1N7hWHiiO1Ekz2ldG5rR0L6dWcEe3vq0agpbtggdM4tAa6MLUcqxjHPvrDcL8GWe+cFxXn4/RynAsdYQSFAhagD3HkKjW7im4cMx7vZ7m4H37ejMVxZzqyQAPaPSB+NLhvjG9G/ta+zWe08JR3WG5uhDygsiQ6kb8tuVNx+GbW7en73GmOrkSApKlNupUkBQxtge74VUcO8GxLrbkXa/lydMmJ6U61kBCTyAx7KreILa5wDco13sq3EwnXA2/GUrKSeePEA+4irrd1Lyf/F+ngCzxra7EEuWhlTiXsl0DQoAjIOPb9BTUHhvhxq4tSH7x/EH2D/KRIlJWEH3VXvyTxpxibQX1ptUNsOOtoOOlVgbE+8/Q1fP8A8NvNhKIAYUn7q2lFKh/fxqW2f6p30XiGPw9fo6IVwujKEtOatKJKEnVuN8+NW8VqNHtjTKHA5HbaCdalAgpA7Ty5Vzq22mzy+M+I2rs011dpSlhS1adGVbkHs51YfZ0tw/xeIw4t+1trIYUvlvnl7xilx1OyVIl8KcGyXnJjVybiJJwvq8tIRk+We6r+wWKzWmKFWltCkuDJfCtanP/L+1c64fabX9nnESlJB0rBGd8EAYqw4IvUnh6azZrqdMac2h2K52DUMjfuOcew1rLHLV56SWba6w2yx2ebLiwJodkvK1PtLfStYI7cdn3q8s22wcO3R+aic3BVIHpsLfShsnv0msnPuhsXFvFM9pKS+lhtLRPYVBG/8AXwq64c4Jt8m2NXC8tGdOlpDy1urJ06hkD61mzXNqxb8PWa0W9+VNtcoyDLOXVB4LTnJPZ7zVo3coL0lUZqYw4+nOppLgKhjntnNc94ktp4DucS9WUqaiOuBuQxqJSe3HiM+4in+FFNvfafeXUbpU2pSfFSaXDc9tkvxpL3wVZb3I6282tiR2vMK0lXv7D76gWyw8J2Od0pnMOzAfRVKkpUpJ9gzsa8ceXKUXrfYIT5YduK9LjieYRnH1/pUxj7PuG24gYVADignBdUs6ie/OaktmPNPqW5wzbJl8avut1UlBBQpLvobDHKrZ+XGiI1yZDTKT2uLCR9a5zbbi5wLxLKs0h9x+3qaU8wFH7uxUPIip3Clpa4sbev8AfmxLU64UsMrJLbaR2BPv8vbS4Xu3gl/TYNXy0vK0NXOG4ruS+knzp6LPhzdXVZTL+n73ROBWPfiqGRwlwxFnR5aWGYL7LiXEFCwgHBzjB2xWauPSfZ9xWq4x2VOWueDrQk/dV3Dx3HsJqTGZdLuzt0Qz4gliIZTIfPJrpBr7+XOpGM1j+C7S6+6/xNcmx1y4HU2P/bb7B4gDwArYVjKSVZyiXMYgO+HmKKW5/l7vh5iis1o7F/CM/pp8qcVypuL+EZ/TT5U4oZFVHK4EuxNcf3xd5MboCtQQX0BQ1ahy2586t77erFL4MukKyqR0TDaSeibKUAqWNhnv3rXKsVpcWpa7ZEUpRyVFhJJPwr0LLbAytgW+KGnCCtAZTpURyyMb11ucY0ylw4aRxHwTbHY2Ezo8VtTDmcZ9EZSfh8azFinSZzXE8i4ECR/DwhzbG6Rp39u2/trrbUZqPHSxHQlptAwhKAAEj2Co5s9tJeV1GPmQMOnoh/M3zv370nk1LKerFcJ8W2WycFRG5cxHTtheWEekvdaiNqrGOHJ/FyLzfJDBYXLQBDbVsTpII8MJxn2muiN8P2dpYW3a4aFg5CgwnI+lWGkAYFL5JLvE9f2wvCXGcCPbG7VeHBBlxE9EQ8NIIGw37DionFl0b4xejcPWM9ZBdDj8gA6G0j2+J8q206w2q5OByZb476wMaltgn409CtsK3N9FCitR0E5IbQE5qe2O9ycrq9MA43/0Pxubg60s2uc2G1PAZ0KwM58Rn3GtTM424fhxw6Li0+VfdbZVrUo+4cvGrx5hp9tTTzaXEKGClScg1Aa4bsjDnStWqIhYOQoMpzn4VLlMuySzpzZ/h9HE3GfEEZDvRvIBcZVnbUCBg+zetPwZem24blinMIhT4SSFN6dIcSP9w7z3/GtW1boTEhclqIy2+5nU4lAClZ55NI7a4UiSmS9FZceSNIcW2CoD3+Navk3NExcr4dcQn7PeIxqG6hjxxitU/wAPMcT8BW1DZAktRWyw5nkoJAIPsP75VqG7RbWmltNwIyEOY1pS0kBWOWRjepLLLUdpLTLaW20/dSgYA8KXybu4TFx2x2yfxC/fIctRFw6sgfzOZU2QMHwSBnxrVcL8bRIdvbtV9WqFLhpDZLqCAoDYeNbVEOO2+p9DDaXV/eWEgKPvNNS7Rbp6gqZBjvqHIuNhR+Jq3yTLiw9ddMLxJck8czItjsgU9HQ6HJEnSQlIG3M+8/Sollultsn2iXhcySiOxpU0lSsncKTtt7q6VGhRobXRRWG2UD/a2gJH0pldotri1LXb4ylqOVKLKSSfhUnkkmviet7YTiqU3fXI1/4e1y12hwdKQkgKBOdu04xv76v4X2g8PSYQfemdWcxlbS0nUD3bDetGxEjxUFEdhtlJOSltISCfCojlgtDr3TuWyIpwnJUWUkk/Cp7Y2asXVYePbVcdcTSbuplxi3tsKYYWpOC4SCM49mon4UcKXz/o5b1gv6VR0pcKmX9JKCDz37u0H210dKEoSEoSEpGwAGAKZkwos1GiVHafT/xcQFD60/s+Xo9frnHHd1tV3udlEKWzK0vYX0ZzgFSf7GrP7V8f9Oxh2mQMD/xVWrYsFojOBxi2RG1g5CkspBH0qTJgxZqUplR2nwk5AcQFAHxp7ya18PWvNsINsikbgso//kVKry2hLSEoQkJSkYAAwAK9VzaRbn+Xu+HmKKLn+Xu+HmKKlU7F/CM/pp8qdNNRfwjP6afKnqqPNLRRQHZRS0UBSUtJQFFLRQJRilooEopaKBKKWigSilooExRilooEopaKBKKWigSg0tFB5paKWgiXP8vd8PMUUXP8vd8PMUVKp2L+EZ/TT5U9WaEl9IAD7gA2ACztR1qT6w785ojS0VmutSfWHfnNHWpPrDvzmqNLRWa61J9Yd+c0dak+sO/OaDS0VmutSfWHfnNHWpPrDvzmg0tFZrrUn1h35zR1qT6w785oNLRWa61J9Yd+c0dak+sO/OaDS0VmutSfWHfnNHWpPrDvzmg0tFZrrUn1h35zR1qT6w785oNLRWa61J9Yd+c0dak+sO/OaDS0VmutSfWHfnNHWpPrDvzmg0tFZrrUn1h35zR1qT6w785oNLRWa61J9Yd+c0dak+sO/OaDS0VmutSfWHfnNHWpPrDvzmg0tFZrrUn1h35zR1qT6w785oLq5/l7vh5iiqRUh5aSlbziknmCokUVFf/Z"/>
          <p:cNvSpPr>
            <a:spLocks noChangeAspect="1" noChangeArrowheads="1"/>
          </p:cNvSpPr>
          <p:nvPr/>
        </p:nvSpPr>
        <p:spPr bwMode="auto">
          <a:xfrm>
            <a:off x="15240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5" name="AutoShape 6" descr="data:image/jpeg;base64,/9j/4AAQSkZJRgABAQAAAQABAAD/2wBDAAoHBwgHBgoICAgLCgoLDhgQDg0NDh0VFhEYIx8lJCIfIiEmKzcvJik0KSEiMEExNDk7Pj4+JS5ESUM8SDc9Pjv/2wBDAQoLCw4NDhwQEBw7KCIoOzs7Ozs7Ozs7Ozs7Ozs7Ozs7Ozs7Ozs7Ozs7Ozs7Ozs7Ozs7Ozs7Ozs7Ozs7Ozs7Ozv/wAARCAFaAOcDASIAAhEBAxEB/8QAGwAAAQUBAQAAAAAAAAAAAAAAAAEDBAUGBwL/xABEEAABAwMCAgYHBgUDAwMFAAABAgMEAAUREiEGMRMUQVGBsSJUYXGRkqEHMjQ1c/AVI8HR4TNCUhZygkNT8RckJaKy/8QAGQEBAQEBAQEAAAAAAAAAAAAAAAECAwQF/8QAJBEBAQACAgMAAgMBAQEAAAAAAAECESExAxJBIlEEEzJhQoH/2gAMAwEAAhEDEQA/AOuRozCorRLDZJQCSUDfanOqxvV2vkFEX8Iz+mnyp6gZ6rG9Xa+QUdVjertfIKeooGeqxvV2vkFHVY3q7XyCnqKBnqsb1dr5BR1WN6u18gp6igZ6rG9Xa+QUdVjertfIKeooGeqxvV2vkFHVY3q7XyCnqKBnqsb1dr5BR1WN6u18gp6igZ6rG9Xa+QUdVjertfIKeooGeqxvV2vkFHVY3q7XyCnqKBnqsb1dr5BR1WN6u18gp6igZ6rG9Xa+QUdVjertfIKeooGeqxvV2vkFHVY3q7XyCnqKBnqsb1dr5BR1WN6u18gp6igZ6rG9Xa+QUdVjertfIKeooIFxjsoguKQy2lQxghIB5iinLn+Xu+HmKKlU7F/CM/pp8qepmL+EZ/TT5U9VQUUUlAtFJRQLRSZooFopKKBaKSigWikooFopKKBaKTNFAtFJRQLRSZpaAooooCiiigKKKKCJc/y93w8xRRc/y93w8xRUqnYv4Rn9NPlT1MxfwjP6afKnqqCkpaKBKKKKAoorB8RLfsHHFuupkOdRlq6N1BWdKVYxnHLkQfA1rHH2ukt03eaMisxx1LdRZG4EVxSZVwfQy0UkgjcEnb3fWpF4uCOEuFukRl5bCEtNdIokrX2En4mnrxDa/J9tFY+HwpIu8JE293aauU+kL0MPFtDQI2ASKvrFanLPAVEcmuyx0ilIW6SVBJ5DPspZJ9NrLPtpc1z3jszLTxDbLhai6ZTusraSolKwgD/b7iauf+uraeG03VvK3l/y0xQcrLn/ABx/Xuq+l1LE9moyO+lrnnBFxcXKvd0vTxbdZWA4VqIS1zyAOzcY8K0cXjK2yZzURbcmKt//AEVSGShLvuNL47LpZV/RkVn71xVboXTw8yHnQghwxmyrosjtI5H61ScG8SMxLXbIMzrLj85xfRvKOpJIURgqJz3fGp6XW023maKpZXE9vhTZUV8uIMRtLjrmPRGrkkd6j3VGj8XwpcswVsy4UhbZU0JDWnXgdlPWrto6WsxwHIdk2Nbjk92bmQvDjqSCOW25JrT1LNXRBRRRUUUUUUBRRRQRLn+Xu+HmKKLn+Xu+HmKKlU7F/CM/pp8qepmL+EZ/TT5U9VQUUUlAUUUUBWf41tH8Y4ZktITqeaHStd+pPZ4jI8a0FIRkYO9WXV2Oa8M3VV8nNXi5ZRGscPSVHfLhG6vfgVc8ThHGHBSpNpKntCw4hOnBUU5BGO/c1pY9ot8WO7HjwmWmns9IhKAAvPeKeiw48GOmPFYbZaRyQhOAK3c5vcZ18UXD/FlqnWhlbsxmO80gJeaeWEKSoDfY9ntpx7jSxswhMMoqYU+WEqSgnUoAE49m/Opszh2zTnumlWyM65/yU2MmoDsjhlCDAfYjtMx15CXY+lsK7wSME+6p+NvBzEHiJ5tXGXC5CxgqePgUgCpkfgi1RuI13pDfpEZSzgaEL7VD999WvU7bPdamFiNIW1jontIUU4ORg9lTeyntZNQ047JDrkHijoCSET0LWE7+hrV9M4rSptsS7twJL/FpkBDiVstqDYOvbbA3zWyj2i3RS4qPBjsl0YcKGwNY9vfUaPwzZYkwS49rjNPg5StKACD7O6t3ybT1ZPg26xolsu0S5SG2J4kuKcDqgCskAbZ57g1WNR3E/ZzbrrHGXrZLL3/jrIP9K6M5Zra9MEx2DHXIHJ0tgq+NON2yE1DVEbiMpjqzqZS2Ak557VPednq5pd2ZMrhwcRfzGxKuSZCyndTbQylB8P61ctW613Cdb5q+LHJzrSwthoqQVE8yMDcbDetsiKwiMIyGG0shOkNhICcd2KiR+H7REfL8a2RWnTtrQ0AcHnV/s4PVR/ZoQeFyAc4kueYrX1GiQYsBotRIzbCCdRS2gJGfCpNc8ru7agooorKiiiigKKKKCJc/y93w8xRRc/y93w8xRUqnYv4Rn9NPlT1MxfwjP6afKnqqCkpaQ8qBBS0lFAtFJmoz0tA1IaVqUk4VjfFNCVTbqVqSQhek9hxnFVsqcttQGhWdWAQRvtuefKhm5KUpSVJVjmDjORit+l7Z3EpDqGnFIceyruJHlVbfrNGuK+mcjoddZRlAUOe+47q9uKBubLjyUdGFZTqOCF4xnHuP0p2VckF3oWiClIy4cHAT7MVZLLwfFRDs0XZTJfiKHJSFEA9vMeyrkqeYUQmcFkgaULAJHLfsJ/zVBI4ot8MutGQltXINpzkDHd2fCvEji20lTL8RLryisN9Gg6VYPaEmulxyvxnbSxpkwuralQyNOCHG1ApV4dlSRLZJCekCVHkFbE/Gq+DLlvRXnnWg2MZaCxuffVEeN4bkWUp+A4VMJKgkgYWM47eVc/S3qNbbQUVhUcU3A27rjUbLKlgJ0ZAbGM75+HKm4PHipLGtxEpro/8AUV0QWn6YPYeytf1ZJ7RvqUVmLZxva5ulPWU50jJOQc+4+daGPJakNJcbWFJUMg1zuNx7alh6lpM0VlS0UlFAtFJS0BRRRQRLn+Xu+HmKKLn+Xu+HmKKlU7F/CM/pp8qepmL+EZ/TT5U9VQUh5UtJQJRmig7UFZe564UdvonUtrUrcqGfRG5qPDYcjylqP8xK/up1A6d/SJJ59vwph+RAurxk9OtTUdRbIGNBUDz8OdeENvSZRe6xrQlYKU/dCQM78t+ddpNRipMqOzBjLWhkuq2SVL9JR7vKmrfqWtyStoIaA2Uo7nnt+++pLCjPaXkKRhZSAoE7g5z9BUh6G0IqUOEltsZIPnU3rg7VN1usSDF6R8tHKSQVb9nLHaf71kZ3EM17KGCmO2/6ZcCCFkcthnYbY/8Amo/EchVyuQDLK9GrOEjKgAccvGpcmE64oF1pKQlRwhOAEpGRnb3Dn316ccJJtnaFYLUqQ5JmyPTCso0c1c+3PIeFPyIfQgICB6KcHffPeasbaVNIC/uuK/mKGOWeQ8qckhMskaCkrBSFYwSAP8VbbtEiOuU5b2Xusq9HKwezA9Ebdp7ay/EASHWYyVKC1gBwnGfSOd8VrA6gWphpAOC2lBRjngbj4+dU8iJ0jIcS2s6FArUE7FWrI7d9j5VMeKVL4VnIaBtEwdKlXIk5A2BArL3iGbXxS7GZeVHZUvUFasEJP75VLDQZaUth/UppeeQ2OQcHwq/u+ida4F/aYakvRUaX0k7Dlgnt2Iq/5y3+z4xc5RbmIdbSkIIC2HNGOkx2n4VprXxulbLLElbiHceksEJBPIDOOXvqvusDrMdq5xWkLSwNMhhJJDRxnbPYc/HFUcNKJUpDTTWrP+1RAz4/2replOU6dfZvBTFEoKDjOkehnKzyGR386lW++wbg8uOhwtyEH0mXBpV8O2uWvLcs6UPGPlojAR04I3BG2N/2KuWrtbXi080gLkgElTpUgpXt9SAe3mK8+XhjcydLG9LVdaZ65DCWpA0SEJHSJGSAcd/bsRVjXms1XQClpBS1AUUUUES5/l7vh5iii5/l7vh5iipVOxfwjP6afKnqZi/hGf00+VPVUFFFJQJUG7yVxbY+42kqc0K0JTzJxU41nLzc2FBaNYwhwt6s8zjcD271vCbrNV0B9xjhllBba6bpE6BnYZP3iNu/41Yw2mWZMxxtZUCgYTlRzgkk/XsrHQ+m/iT4DS5Mdo60JCjpbO+P+44xjNX0LiiO/MWwmO8EMs9GUgDUVZ291ejLG/GNtDbX23kgMpw20cE45k7/ANareIr6y1/+OZWla1D+YAc6R3e+qu4cUgwA3CdbjPLIykJKlYx7seOap7ZHBedfmS/TKx6IRuRk9p2FTHx87q7+I0iL1iXoQNJI2Skbnf8Aznwq2Ux1K3OtN/6r6dIUs7jHLzqc0w2wA8tKcKOAc5OP3iq6avp1knUFDcDlj3V03tHu2KTKebQMZQ3nI5Hlt51aPspC2lAZ0g6gE+2q21xyydRKjpBPPnmrUNKC9SiCSnYntPZ+/ZUvYjuFQBJwAOxROTv/AJ8qqW5kd1wxkCQ66c5bY5n3AA1PfiuXiZ/CWFFDSfSku9qEjYAe0nNRJ/FNusCFQLFFQQAUqdO5Kh2nvpP1OwjPDbtxK3lQwj0hqD8g52HaE57O+r6Ja7mwyIyv4eYYGl1tGoFSDzG47qwznEF6uJUhkKTlOn0Dj2n2Z8K9wpvEbL6F5kEDAysGrcMr9TcS5sG4WK7ritSEqawVNpUSUut4PNI2ONxWUU0vrK+hJyk6s4xjet9eEO3bhhUxSCJcAhW49LRyUM9vfWGmq6RwlsEbbY7R7a347uJXq4OLW6ypxKwCnPpdvZkeypaIZDaHSUIXn0cYSM7c6b6Bc6I1KWvCGQGsE9uTjY1oOH7c5KLzkpQCI/ojB2AxvyrVuohLDcXo94t6klZSX9CwVkpwrA27K6qK5S6phU2K5ESlaUOoUFZJVsochXVRyryeacyuuD1S0gpa87YooooIlz/L3fDzFFFz/L3fDzFFSqdi/hGf00+VPUzF/CM/pp8qeqoKQ8qWkPKgqr9OdhW5zquDKUg9ECM71mUW1Ta4rciXrEdAccQDupSiSSe0DB+taO8yX2XEJjshxwg6QogDlvuT7KyNz4ociyER5kVKUg4eKVgqPPTuPKvR45dcOeXaQGeoxpIj4IlOFzpcHUE8uXhVVCaeavLi2XB0pxqOcFYI5b7bYG1aCJIbkyW5LSh0LaNge3tH9ai3KPGlOh51KUL1g9IB6W3bt2V1lRQ3u/JhPtx4sRJKFguqWntH+3PZvvSs3llSm3VJRhKgQjGx35n61NEAyQphfROpLmpakNj0z2HON+dXItNqstpduUtjpOrkOaQBueQGDtVuUkEqIgymSoKwkbFxfopUcb47xTKLS06FlpxlYSrOGnNR5d3ZWfvNwZ4njxZLDK0LJLXQl0nQBvqwCByPdUy2cHXOJIQ+XkuspGQUnS6O7B8e3asa1N26FyiAAdRGUk4APd2U5LS0zDW6rOWka/hvTUG4yxdHbPNQFSkp1trCcJWn3dn96i365NKiv2+OQ/IeBb6BoZXk+7uqc2qS2RJn/R7j7GUTbielUsDGMnbwwKh2/g6DGaK5boWvBK3DgJT28zWpcjCLY2YjepsISlPZkYx3g1Wp4TiCR12ZKlTcDPRuuDH9Nqkz1vk0hJu1jht4iOl0IGnU0wpzywKp3eI7YJOEI+6rcPoKDnt5ZrxxZGakTw7b5DDJxo6uohAzj2+jWYfhKSD082KCNylLmsn5ciu2GM7ZtdF4duDN0RMtqUaG1MqwcjGFd2OdY68cOqtIYakSRrdKcISjBTuQffyprhyb/DpiXW3nVKOxaSnAX7zn+lb6+WZniG0syWCkSWxlpSztvzSSPOpfwy/4dxh0IQIr7Da22HVei2pDnMg/d5e/em7YZOl2B0yipXoekf5ZG3Kri0MyLeXZEm36egPRpQfvFwp7u7399UdyU+XGZjJUlwDKlpGBnPZ9O/lW5zwi3tUliE2m1LSVLL2pLiSMFOrke/YHv5V1RJyAa4ezd1PNhEllLq0ZCXdRSsqztk10/gi6LuVgQHVFT0dXRLJHPtB+BFcPPj9awrSClpBS15XUUUUUES5/l7vh5iii5/l7vh5iipVOxfwjP6afKnqZi/hGf00+VPVUFIeVLSHlQZXi1tT8hhpLikfy1FOE7dgO/ZzrJwrVrlPyZ6FOIY5BQyCo93eSdsV0S6QTNXHwE4QslSiN8Y5DxrPeitwqabWwoLUD0gxnSfvJr1ePLjUc7HmMhbQCXEIQ4o5UlKshG3Id/v8AZUaelTzyEgg+hkAbA55fv31MdQpOXkHWNBGee1QUOvLmKUtBUgbA8iB348K1ETYUcxW0qBSkafdpp67tO3PhyfFZJMhTeQjGCrTvjxqIp3KR2jYgH6VZWuSjpg5nd0bZ5is5ftWZ+zqApUhbzqdkjYHtq+4t4uNhKYcVCVSVp1alDIQO/wB9S/RsNxQroQIMpRwtP/orO+D7CfrWV+0WyvOXRq4R0KWHkhBAGfSHL6eVJrPObOourGh+Zf48yXhb4t6FLcTgA6irHL2Vby241vKyzojdNupSEAaj7+2s7wg/cocGS9NhOFDTaEN4R6a8H4nAJNWHELjN7sJXHXukahjOfdWbPy0fDwmpLRaStS0rOpO4ydh9afXMbTDcyVkIACgpOFCquwwHhBaQ4sjTpAJPI00ue7HeeYlFCFpWkhQzggf/ABmtes3qIx/E7q5L5daYWGE59IpIz7ceNUOncdla2/XGG8tSXHNaijZPcruNZpIcekJQ2kFSj4V6semb2srDBU+ZDhJQlKCM+2upWK2dShNpBVjTuhRzz8t81nOG4DTiWkkFZaAU4dsauwYx3mtwhJTjHdXl82W7pvGM1xLaBMRpjLDUpsBSCCfS7MHs9x8K53cQ+6pzplLCmvRWkpGyt9vofCuxyYTUhxLjnMAgY+tYvjC32ZGVl8iTgAoQoDPvHb4708WfwyjBQGnkPI6MnS4nVjVgHcjf4V037PZBkQpqtCUIS/pSEjbZIrAREPW65tvEB5tsak43SUk7Y957PZXS+EQ4luSXI6Y5dKHQhJzzGCfik1089/FnDtpRS15TXqvC7CiiigiXP8vd8PMUUXP8vd8PMUVKp2L+EZ/TT5U9TMX8Iz+mnyp6qgpDypaQ8qCtu8kxmEqCHFEnADfMnBGKyd3bk60THJSI604CWCvpFEdicJ5f4rV3lS0RdTQJcGdBHYcf5rGofacStTwU68cAuOZwf2a9HjnG3PLt6izRcGyhsKadQCHED73Lu76mutqLiHUb6hhQ7MVRLjrRL69FlJEw79Go+i4O3fG3L61e2u6i4kRnUqRIQnJQtOCR7O8e2ut46Qw+jLZUCcDl/Wp9s6VhAcKAkODZZ+94V4lNLayQM7nYjamlzF+jrJWQRzOQN/hUvMGjaKJcVTEhAWhScKzuKoW7mxDL9suX8+GzsiSfSKRywsc8jvpx29Ro0JckuAgZ2zvj95rOcEpkTb8qU6SUKBKsn7xJrMw4tq7ah2/xbRBS+JTc6KtQSjo1jWnnzOd6yc7iRhdxdWyhUdtxwEo2IPLfbv3pz7RojTc+GzBQhtxSVLW2hITqOdjntPOsjKaWzCZTJymV0h9EncIx2+OfrXTx4Sz2Zt+OuQVdJBb04APd2dtUXErbb6FSMhKmjgqA5+ymOFbi47E6HVkJ28akcTq0Wx0LGlaiMIChkjHdnPYKzJrJfjD3CZHeLLbbIToBSs6U7nJ3yOe229Wttt7ciWytwBKEAlRScBOwH9ao4sdciWEpRnKsHflW2bjJSW7bbm0uukpLzgTkNjtye/8AzXbK6jMjSWRhEaG0UDQlQCicYBOPpUuRc3WpseHHZLq1qHSHBw2jtUTUOIpao6bbETlbRCVundKfb7z3Vbx4DMdOU5KzupZ5qPea8WVm+XSMZxTx0Yri4USOrWglLilHGDyGMeNYzql2vSkvIjuuIJwHCkhI/wDI7VvOJuGHHZ7M+A2l4hzW/GWvZwZztmonGEWYysSQ2RBDaUoSANLORuCB7sd29d8MsZqYs2VkrmhhgMRmHS90DWh11B9Eq1EnHsBOM1uvs4cddiTFOrUs5QE6juE4OBXPejclMh0a+rtnStSvun2fv2Vuvs0kdN/EwcffQoYGNtxWvLPwTHtvRS0g5UteF2FFFFBEuf5e74eYoouf5e74eYoqVTsX8Iz+mnyp6mYv4Rn9NPlT1VBSHlS0h5UFXeziO2AE6lr0gqSTjtPlWQMVEVZU+sqdccJTp9DCcbZyO/2VpOLVBNvYHQuO63wnDZOobHu91ZuZIC0hCTh1R0IAAI5Hn7OdenxdOeXZl1g6S43ICSD6BSVZ58yeXt8RUGW46242XHFgtK9CSpRzgkfe2yRn3+6rfoQm3hthK1qAGteM53znlUJoMaJKZqVOqVhKdjgbZx7znyrtKysbfdxclFhaVF1tOfR2Ch3jn8K9So7S9QA1DOVJxuP7VR216VCW+9DaSWUEAjUSr34z3dlWaOJ4b0RYkN9G64DoxuDju/salxsvCs5xE6qKhmEgjSrJJB5js299azgiEmKylRQCpwZ1HmPdWIbhzLnecyGVN+kNlDkPZXSYja4pZCE82xz5nFXycY6SdrG9WqDdYwZlspcI+6eRFc9m8EvmaoR1pS2DyVnNdHlaXE6gncjY0w02HkFSkDUklKTgj2GuGGdxjVm2cstimW2OGUPIV6WrVvz91U3FTMnGp98K1EAejjYezP8Aat+42Gm1LUSSBy7Ce6sNcxImzXjsUNqGnHaTgYz7K6YZW3aVBsliddcS8StIJzo1FJP7/ffW0joVa1CKgNtMOFIDwSMg/wDHbmTjmaS0x22WMITgIAAP/I+3xpiba1XadGhqWpqEwNSygkFZx5/3qZ5bpJpYy75aLJH09K2tecJaaUCpR/fbWcuXG0roF/zG2FKVgNoOpSU47SO34Vok2KwQE6kQ0Et+l6SiojtJ3NeZkCySWUq/h8d9spJC0gDb31jG4y9bXlzKZcnZqhpSsqUokuHJUru3q9sblyXFmvvPOLidSUzpccKgpZ+6Bk+81ZOKstmi6RCjuFLpKv8A1NI9mTvj31XXXiZDjSIa4im45UFsaCkJUjPPkMHGR8a738uJGVLNlEpDCYjaACNCEpJ/r2/1rTfZylTF5mNK++uOFLAxsdX+az0iOIwc1JJW6CQpSB292O7etJ9ncXFzlyAUgJYSgJB7znJ+FPJr0pO3QxS0gpa8DsKKKKCJc/y93w8xRRc/y93w8xRUqnYv4Rn9NPlT1MxfwjP6afKnqqCkPKlpDyoKPirKbQXA8GejcSoqVnGNwQcew1m4JbkxVSHXkIDYIbQU9mNse0+QrRcXJC7EtO2StITnvzt76oJjca1x9PWWy88CoZ3IR+xXp8f+XO9pEeFLYb60i4oRr9MpT2I7s9uB2+6s1clrfdfCJCnEdLrS5knI9/wqFcphemraYf0toTrUtO5Uoj+n0pEuIZihDnoODJQrO6s9h+ld5jZyzaWDdJVrYeabZQ6uRuNedQzkdnfVVcysvBlS0LLI0Eo5E8z7znyp4oUlpx9x06idiRzxz9/ZVXq1AHsrpIi94blqbkqSt1QSMEajkD3fGt+bi2voFAEHcJKhvjY4xXLIKj04KhtnIHfW9Q2ZEFlTo9JOwPZ+9/pXPySLGtiPNvNBtZGRsDncH95r2l4akhWdldg86rIaUraQpB0qH+5NepCla0oIJUo4Ckj215/Xls5eJaUxzpxt9052zWQiScSjr6MAqBws4BPbWrkWeY/G1oUgrP8A6aiQOXfWVTbXmL0VXGAtlKcaHNJKM9+RtXTC4yM1roK3NQR1cBpIJUs9+2MDt7fhUdN3aZlqaKFODUNSkIJ074ye6rWO0noAG86T25pl6EES1y9eEBrBSO8dufGuW5vlUK8XRuKCoYK1D0dXI/8AzVCeLoUMuJlQ3dS8a9KwQBnOAKt5LJkDKmsjGEBac4BHu51QXbhpvoySshR3O2N8cq6YzHWqnLOSLkzKdJScIKs6Vchv3CrOfaXxaILbrKmlqkuqb17Yawk5Pszml4SsKmuKYqpiUloBS28kYKgMj4Zz4VbXKHMuF1eXOkNyI6UEtFpWwyANhns9+K65ZflqJr6WRbYS4IWqQtclWGcM4WFYG3h/WrLgmOuLdbkysqP8toglOMj0h4/3zWVkTHoL64KHC4wkBK/vchvgY7zjt3rRcGy46uIpKW1KC34wUWzyRpIGM+JrnnL61ZeW7HKlpBS143UUUUUES5/l7vh5iii5/l7vh5iipVOxfwjP6afKnqZi/hGf00+VPVUFIeVLSHlQZbjl8x7fDcA1YlA6cfeOk1zy4XF94qStIcHatXPHYkb7Jzj97V0Pj+MX+G1OBOSw4lfPkNx/WuZFJUAhWVDAOjODk9p9le3wf5csuxb3ejuLT7mO/CjgKzzJ7hzqwkPonylMxwgJKCUKQgI3G+B7TVNjOVKzoScKUfvE93vq1sqwpLq1DSsAJZGnOcnPb27c67X9sKq462ViMrAKfvDcfvsqFgHAG9SLitxcxfSY1jYn3bUy2fTHvrcFpb2gkpKk8tztW1iLDNsdWoAhJ1IHhyNZphCY0ZhLgAJ3UrPeP8itTaltvMOtrAwRsSMdn+a5ZtRKtbRecLzS1oKsnTn0T7CKvI7ay8npE4UP9ydwf7VScPOqeT6WMhRH9K0kNooUsk51HJ9lebyXTUebg8qLDUprYgH0jyFZ4SJdtQ20JaXZbh6RbXSZCAo7JweQAI+FTbtJXOdVbWxs4f5quxDYO58dx41X3V1JuC8IC0uY0qKN9hjAPPs+tTCfCnDxQuPJ6rPiBJTlRejq1JwMHOOdaCBPi3KOXI7iHWlf7k8jWMkNaWVtoZbSpadAUVE6RkZHbzx9Khofc4ZUiTFWtxBIUtojCVDG53wAfdW745Zwbb2erqkYuIRqxvpHM4rDXziQtPupWy242Gx6GSDk7HfNPXbiwOx2+nKmw6jUgoRzGOdYSe6uVIUfvZUSNt8c66eLx/tm1Ng399m5Q3nCShpeTk8wTuPhkVpnH12kTLWzIUpbP8uNpUkYScHJPuyMe321l7LY13C5x2zhLSR0j5PJCBuSe7ap1xuiZN5krYYUEuLVq1KzqHf7MDzrdkuXCTo7LbPU23VOoBA1rAVqC06QAfYc+G1WXB5EfiWGjUC46lwuAck5ScJ8MVn3JDSnEkAj0B9/ff8AYqZwo4BxdAUknHSEHJJ5gimU/Gk7dkHKlrymvVfOdxRRRQRLn+Xu+HmKKLn+Xu+HmKKlU7F/CM/pp8qepmL+EZ/TT5U9VQUhpaQ8qCPMYbkRXWXkBbbiClST2giuKqbUla9K9+W4zgnn9M/s12uSvo4zq9/RQTt7q42EKA9E6krJPeCcb+858q9f8f655oK2klLqUuKUlKvR9Hme/Ary3cJEaIqMhH3twrfKalhK3CgAlDOyT2k9tQXhgqTuBg9pBr1OaHIB6XOrORuT317jJOrPdXhxBBCiDheSNue+KlRGzgGqLJlvrCkDKlEHfc8ttvOtPatKFtsE4KtjlWcZ8f3tVRAbbRgrTskEk77A/s1Y25IYmtqRuhagRnbAIA7a5ZNRZWZ0NSHUo1akOqChWsVJQi3qfwrSodgOe6snHQpi7ScrUUuLyO4DAIrSSE44eVox6DWQcZ3G9efydxuM01PU4t57Tob6RKcDtCRq+uaVclyQ4tasJVjSnAxg5xgGvUJiOnKlqBSVlfSDdOFYwPp5V4kj0XI7as9EdaiRuQccv3yFbZRnmX+sFDSgk/dPpcvd7ajXW3IkMB2a06UFOhteTtyxgA+/P9c03LmnWp9wlWo+gjlk+z4VHXxJIS01GdaKmgdRQk4I35fv/NdJL8DNwiIYt0NqSpchvOnSVaVAjG4JBIGOzlsOdNRLbbFErTKfaOTpQpSAfFXYPbivLsadMS3JcwltasBGohWnHlivKrZGdAfBcQ0nbcElXhWvnbJ7+LmJHU1GbEZlSTrDZ1qe/wC9RqtbeQhl0ocw46rBAQTlPaf6eNTHJNsijLKCHUgpysZPwxioa70AU6GyrSCBrPIH2CrJrpDLyHXMkagkZwrQfS760PCVnkov1teccRoUouJRn0sBJ3I+HxrPP3yUsFOsJB2CcdlaD7Prk89xQ006vUlTS0jPYcZ/pUz360nbrQ5V6rynlXqvmvQKKKKCJc/y93w8xRRc/wAvd8PMUVKp2L+EZ/TT5U9TMX8Iz+mnyp6qgpDypaQ8qBmSnXGdTy1II391cRBABC1bk6Sc509n7/xXb3v9Je2fRNcQmNlKi4EhCSoqI7AT2fvvr1/x/rnmVYa6ZKG8pAGd+YGKbeS2tsOrKspIzpxy/ea8JcSop1KwCnuxio760hsJBOcZxnY+2vVpzMPvdI6VAYSPRSO4DlVhbvSGFYySAAe2q0DfvArQWmOVoS4NwDS8Qi5biCQlpxDyQhrGpOSM08txHSNdGdQKuzGRtz+lOR7LJeYDalFDZTsO331cQuGG2GUpDulzT95XpfSuFykb09PNJd6J8ABRTpO3OreA+2ppMVWClaSB3e74VFiW1bUfQ5KLuxGNGnt/tRBQtp4pdQcoPo4BO3LNccrLFZydq4euIjPhTiF5LGkbHfYn2jIFU6bvIhvvTXQCSSnoyr7wPYQK2PGFqN1tgcYSVSGTnSDg6e2ufw2YgadbfStBJIUSrtGeW3Ou3jsyx5SpUOcXQ88uOlxZyEI1Y0e3991NRn+ruBx1SemByhI9LcedS2WZctK3YLKTGQCore9EJGM5wOdUyFz3Cp5TnQNjIUvSEJH9zXWaZWCrohpSlzXcOLOooSMYOf3tUCTe5ExRDDCtIO2kE0zJ6uW8MIG6t1uHK1435dgrxHefY6ToXnUrWMkNKIzV1EMORpoBDsd4BO5K0kAfGvDsV1sArW2nPL0wfKrGFw/eb86Qyw+5jmpZISPE1pI/2WT3EjrE9lkEbpSkr/tUvkxx7q6rLRuGbrNYRIaYy0tWEq1DfwzUuzW6fZeMbdHdHRuqeQcjtSTv9M1t4H2eOQkpSm9voSlWodE2Ek+/JNaCNwzb2pybg+Fy5icYffVkjHLAGAPAVwy885izCrdPKvVIOVLXjdhRRRQRLn+Xu+HmKKLn+Xu+HmKKlU7F/CM/pp8qepmL+EZ/TT5U7VQtIeVGaDyoGX/9Bf8A2muEOJkPIKOlBbPp6QrIB3GPYdq72RqBB5EVxC/8P3CzXB9CkKLOsqSpGSNJOxNer+PZuxzzUrr25BG/ac0msuEDHLfNK6wtLQcI2JI29lIwOwjA7fdXscjjDSnXCkJzpGTitXYyiQ2IobU22BlalekFKxtj41D4Ys65S3ZCgoNN7HHbVzJQLNDKWlpbVnSV5G2eWT8axlZeGov0XVEGEgurHSE6dG2ru76I3ESJBT0jDjKCcBSjuod5HYK5/JnoeSp1SgRkAJBOR7a8Ku7pRlaiUjABGB2Y7PdWP6l26o7KejsZd0BXIBR9L4CqZ7i1pptbZyp1B0rCVY9mRVLJ4ggKtjXTSnlP9DpCUnXqVjtP0qgi2LiCWVSWbZJUhzkS2Rkd+9Yxwn/pdtnB4riC5JC3hrcBCgU/vmKkXRNjgPG+pZTJQtAAaSoAZV2gdpO9ZuF9nV/kNl15UeMT/tcXlX/6g4q0a+zO4vMhmVeG0IScpS20V+ZFS/1y9nKA3xU8426zHittKkOE/wCroCUjsPb2nu5CswxAnXCYIsZtchzUcJb3GP6D6V0aF9msSOR09weeHaA2lP13rVW60wbUz0UKM2wnt0jc+88zUvmxx/yvrb2wtr+zJxwodusvowcEssDcezUf6CtzbrNBtcfoIcdDSe0gbqPeT2mpuKWvPl5Msu25jI8hIT7PdS0tFYUUUUUBS0UUBRRRQRLn+Xu+HmKKLn+Xu+HmKKlU7F/CM/pp8qdNNRfwjP6afKnTVQlBxS0mKAPKqjiG1G6W7okJBcScjPd21cUhFWXV2mnCrpAft8+Q3MT/ADUknBTgEdhHvr1arWqY8p1tSOhSj01H/b4V1PibhSJxDHyQG5SU4Q6O7uPeKyUT7POIYa1Bi5RWkK2URqORy3GK9uPmxuPN1XK43a0tiI9lsMh6Q4lJbxqHZvyBHfWGv19RcpWG2ujYTsEgAE+2tvG+zdJb0XC8SXxz0NjSAfHNXts4OsVq3ZgocX/7j3pn68vCsTy443fa6rkVv4dvF1AXEt7zqDyXp0p+J2rQRvsyvzyAX3orAPYpZUfoMV1kaRsBgCl2rF/kZXpZhGW4d4DgWUpfkK65KScpUseij/tHf7a1ITtSgiiuOWVyu63IMYpaTNGayDFLSZoyDRS0UmaM0C0UmaM0CigDFID7aAc0HqikpaAooooIlz/L3fDzFFFz/L3fDzFFSqdi/hGf00+VOnlTUX8Iz+mnypxXKqgBopMbUvZQLVTxNeUWKxyJpP8AMCdLSf8Aks8hVqa55xQ/dOIeKmrdZ2mZCLSUvOh1WEFw9h93d763hN3lLVxwBf3bxZVMTCszYa+jdK/vK7ifbzHhWingqt8gJUpJ6JWFJOCNuYrmcd678LcbtXK8sMxWrmopdDCstjlv24wcH4102WQqC9g5HRq8q1njJluMzmMj9mU2XPssp+ZLekOCRpBdcKsAJHf76hQ5Mx77SbpAXOkmMhpxSW+lVpSSlPIZ7M1V8BcKwr5aZEiTJmNqQ+UAMPaARgHljnvT/Dtvatn2mXCEytxaGo6wFOq1KOyTufGulk9smd8RDt/E91t3BcuZ1t56U9N6ul55ZX0SdOcgHt5/sVqoXDlyWmLOh8WypXpJWsLVqbcGRkDHLaqvgC3QLrwrOg3BtDjTs1QCScHOlJBHtqDdrZO+zufHnWu4rchyHtKozh59uCOR7d+yl1uydk/6e4xtd04btDc5HEVxedceCFJ6UpRuCdhnblU2Q3J4VtTHED17nTSpoaYr7hKVrWnbt5Dc+FPfaoor4VjqxjMlJx3eiqvPHEF+XwFAfYSV9UDTi0j/AI6ME+Gaku5Nqdh8L3y8xUTrrxDMjvPDWGI50pbB5Co0S7XfhXiJqyXqUudDmbR5KtlJztz588Z+Navh++RL7bG5UZ1JVpHSN53bVjcEVk+M3m77xPZ7RAPTvx3i48pG4bGRzPZyz8KmN3l65Letqvh63Xa+Rbk8jiGew/DdKW8vEpIwee/spRcr9e+Fjdo0t9My1O6X+jWQl9GAc6RsSO3vFVDcO8vQr27bpDnV25Z6zHa2K05O/u23FdM4PNnc4cZ/hLYTHUP5jajlQV2hXtredk5ZnLP3Dit3iW22622RxTc+eQXyhRBjpSfS359nw99bRlDdptQDry1ojtkrddUVKOBkkmsP9nURhriO/lDSQWXejbIH3U6lbD4D4Vtb3DXcLHNhtnC32FoSfaRtXLPUvr8ax62yFuF944U7O/ij1rtgWUMtx9lrx2k03dEcQcDKant3N26W0qCXmpBypOfb/UfCpX2b3aOLR/BXlBqbFcWC0vYqGSSR7jkVK+0a4RmOGXYS1pVIlFKWms+kfSG+K1zM/XXCfNqG4y5F647hRIt3mR4U6Ol0dA8U49AnYch90VtLFYnLO6+pd0mTulACesuatGO6ubM2FSeMLLaJTzzK+qJ6RTK9C0KKVqIB+ldPsdlRZIzjCJUmTrWV65LmtQ9me6nk1JJDHmrOlpKM1wdC0UmaKCLc/wAvd8PMUUlzP/2Dvh5iipQ9F/CM/pp8qcVTcX8Iz+mnyr06SE7AE+2qIar1am1FC7lESpJwoKfSCD3c6VN4tikFxNxilAOCoPJwD3ZzXN4bdgTx3ehfExgxqUUCR90LKhnH1q7v8Gwf/T64rs7TCo+oOBTRyAsEDINdbhNyMbbZLiHmgttYUhYylSTkEew1R2S32Ph9c0RZ6FOur6SQp19KlAg9vduTz76yfAN/k2qQ1w/dsoQ+hLkRauWFDIHuPZ7dq9zWGhxBxmAgfgknl2lIJ+tX0stmz23y1N7hWHiiO1Ekz2ldG5rR0L6dWcEe3vq0agpbtggdM4tAa6MLUcqxjHPvrDcL8GWe+cFxXn4/RynAsdYQSFAhagD3HkKjW7im4cMx7vZ7m4H37ejMVxZzqyQAPaPSB+NLhvjG9G/ta+zWe08JR3WG5uhDygsiQ6kb8tuVNx+GbW7en73GmOrkSApKlNupUkBQxtge74VUcO8GxLrbkXa/lydMmJ6U61kBCTyAx7KreILa5wDco13sq3EwnXA2/GUrKSeePEA+4irrd1Lyf/F+ngCzxra7EEuWhlTiXsl0DQoAjIOPb9BTUHhvhxq4tSH7x/EH2D/KRIlJWEH3VXvyTxpxibQX1ptUNsOOtoOOlVgbE+8/Q1fP8A8NvNhKIAYUn7q2lFKh/fxqW2f6p30XiGPw9fo6IVwujKEtOatKJKEnVuN8+NW8VqNHtjTKHA5HbaCdalAgpA7Ty5Vzq22mzy+M+I2rs011dpSlhS1adGVbkHs51YfZ0tw/xeIw4t+1trIYUvlvnl7xilx1OyVIl8KcGyXnJjVybiJJwvq8tIRk+We6r+wWKzWmKFWltCkuDJfCtanP/L+1c64fabX9nnESlJB0rBGd8EAYqw4IvUnh6azZrqdMac2h2K52DUMjfuOcew1rLHLV56SWba6w2yx2ebLiwJodkvK1PtLfStYI7cdn3q8s22wcO3R+aic3BVIHpsLfShsnv0msnPuhsXFvFM9pKS+lhtLRPYVBG/8AXwq64c4Jt8m2NXC8tGdOlpDy1urJ06hkD61mzXNqxb8PWa0W9+VNtcoyDLOXVB4LTnJPZ7zVo3coL0lUZqYw4+nOppLgKhjntnNc94ktp4DucS9WUqaiOuBuQxqJSe3HiM+4in+FFNvfafeXUbpU2pSfFSaXDc9tkvxpL3wVZb3I6282tiR2vMK0lXv7D76gWyw8J2Od0pnMOzAfRVKkpUpJ9gzsa8ceXKUXrfYIT5YduK9LjieYRnH1/pUxj7PuG24gYVADignBdUs6ie/OaktmPNPqW5wzbJl8avut1UlBBQpLvobDHKrZ+XGiI1yZDTKT2uLCR9a5zbbi5wLxLKs0h9x+3qaU8wFH7uxUPIip3Clpa4sbev8AfmxLU64UsMrJLbaR2BPv8vbS4Xu3gl/TYNXy0vK0NXOG4ruS+knzp6LPhzdXVZTL+n73ROBWPfiqGRwlwxFnR5aWGYL7LiXEFCwgHBzjB2xWauPSfZ9xWq4x2VOWueDrQk/dV3Dx3HsJqTGZdLuzt0Qz4gliIZTIfPJrpBr7+XOpGM1j+C7S6+6/xNcmx1y4HU2P/bb7B4gDwArYVjKSVZyiXMYgO+HmKKW5/l7vh5iis1o7F/CM/pp8qcVypuL+EZ/TT5U4oZFVHK4EuxNcf3xd5MboCtQQX0BQ1ahy2586t77erFL4MukKyqR0TDaSeibKUAqWNhnv3rXKsVpcWpa7ZEUpRyVFhJJPwr0LLbAytgW+KGnCCtAZTpURyyMb11ucY0ylw4aRxHwTbHY2Ezo8VtTDmcZ9EZSfh8azFinSZzXE8i4ECR/DwhzbG6Rp39u2/trrbUZqPHSxHQlptAwhKAAEj2Co5s9tJeV1GPmQMOnoh/M3zv370nk1LKerFcJ8W2WycFRG5cxHTtheWEekvdaiNqrGOHJ/FyLzfJDBYXLQBDbVsTpII8MJxn2muiN8P2dpYW3a4aFg5CgwnI+lWGkAYFL5JLvE9f2wvCXGcCPbG7VeHBBlxE9EQ8NIIGw37DionFl0b4xejcPWM9ZBdDj8gA6G0j2+J8q206w2q5OByZb476wMaltgn409CtsK3N9FCitR0E5IbQE5qe2O9ycrq9MA43/0Pxubg60s2uc2G1PAZ0KwM58Rn3GtTM424fhxw6Li0+VfdbZVrUo+4cvGrx5hp9tTTzaXEKGClScg1Aa4bsjDnStWqIhYOQoMpzn4VLlMuySzpzZ/h9HE3GfEEZDvRvIBcZVnbUCBg+zetPwZem24blinMIhT4SSFN6dIcSP9w7z3/GtW1boTEhclqIy2+5nU4lAClZ55NI7a4UiSmS9FZceSNIcW2CoD3+Navk3NExcr4dcQn7PeIxqG6hjxxitU/wAPMcT8BW1DZAktRWyw5nkoJAIPsP75VqG7RbWmltNwIyEOY1pS0kBWOWRjepLLLUdpLTLaW20/dSgYA8KXybu4TFx2x2yfxC/fIctRFw6sgfzOZU2QMHwSBnxrVcL8bRIdvbtV9WqFLhpDZLqCAoDYeNbVEOO2+p9DDaXV/eWEgKPvNNS7Rbp6gqZBjvqHIuNhR+Jq3yTLiw9ddMLxJck8czItjsgU9HQ6HJEnSQlIG3M+8/Sollultsn2iXhcySiOxpU0lSsncKTtt7q6VGhRobXRRWG2UD/a2gJH0pldotri1LXb4ylqOVKLKSSfhUnkkmviet7YTiqU3fXI1/4e1y12hwdKQkgKBOdu04xv76v4X2g8PSYQfemdWcxlbS0nUD3bDetGxEjxUFEdhtlJOSltISCfCojlgtDr3TuWyIpwnJUWUkk/Cp7Y2asXVYePbVcdcTSbuplxi3tsKYYWpOC4SCM49mon4UcKXz/o5b1gv6VR0pcKmX9JKCDz37u0H210dKEoSEoSEpGwAGAKZkwos1GiVHafT/xcQFD60/s+Xo9frnHHd1tV3udlEKWzK0vYX0ZzgFSf7GrP7V8f9Oxh2mQMD/xVWrYsFojOBxi2RG1g5CkspBH0qTJgxZqUplR2nwk5AcQFAHxp7ya18PWvNsINsikbgso//kVKry2hLSEoQkJSkYAAwAK9VzaRbn+Xu+HmKKLn+Xu+HmKKlU7F/CM/pp8qdNNRfwjP6afKnqqPNLRRQHZRS0UBSUtJQFFLRQJRilooEopaKBKKWigSilooExRilooEopaKBKKWigSg0tFB5paKWgiXP8vd8PMUUXP8vd8PMUVKp2L+EZ/TT5U9WaEl9IAD7gA2ACztR1qT6w785ojS0VmutSfWHfnNHWpPrDvzmqNLRWa61J9Yd+c0dak+sO/OaDS0VmutSfWHfnNHWpPrDvzmg0tFZrrUn1h35zR1qT6w785oNLRWa61J9Yd+c0dak+sO/OaDS0VmutSfWHfnNHWpPrDvzmg0tFZrrUn1h35zR1qT6w785oNLRWa61J9Yd+c0dak+sO/OaDS0VmutSfWHfnNHWpPrDvzmg0tFZrrUn1h35zR1qT6w785oNLRWa61J9Yd+c0dak+sO/OaDS0VmutSfWHfnNHWpPrDvzmg0tFZrrUn1h35zR1qT6w785oLq5/l7vh5iiqRUh5aSlbziknmCokUVFf/Z"/>
          <p:cNvSpPr>
            <a:spLocks noChangeAspect="1" noChangeArrowheads="1"/>
          </p:cNvSpPr>
          <p:nvPr/>
        </p:nvSpPr>
        <p:spPr bwMode="auto">
          <a:xfrm>
            <a:off x="16764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7" name="AutoShape 10" descr="data:image/jpeg;base64,/9j/4AAQSkZJRgABAQAAAQABAAD/2wBDAAoHBwgHBgoICAgLCgoLDhgQDg0NDh0VFhEYIx8lJCIfIiEmKzcvJik0KSEiMEExNDk7Pj4+JS5ESUM8SDc9Pjv/2wBDAQoLCw4NDhwQEBw7KCIoOzs7Ozs7Ozs7Ozs7Ozs7Ozs7Ozs7Ozs7Ozs7Ozs7Ozs7Ozs7Ozs7Ozs7Ozs7Ozs7Ozv/wAARCAFaAOcDASIAAhEBAxEB/8QAGwAAAQUBAQAAAAAAAAAAAAAAAAEDBAUGBwL/xABEEAABAwMCAgYHBgUDAwMFAAABAgMEAAUREiEGMRMUQVGBsSJUYXGRkqEHMjQ1c/AVI8HR4TNCUhZygkNT8RckJaKy/8QAGQEBAQEBAQEAAAAAAAAAAAAAAAECAwQF/8QAJBEBAQACAgMAAgMBAQEAAAAAAAECESExAxJBIlEEEzJhQoH/2gAMAwEAAhEDEQA/AOuRozCorRLDZJQCSUDfanOqxvV2vkFEX8Iz+mnyp6gZ6rG9Xa+QUdVjertfIKeooGeqxvV2vkFHVY3q7XyCnqKBnqsb1dr5BR1WN6u18gp6igZ6rG9Xa+QUdVjertfIKeooGeqxvV2vkFHVY3q7XyCnqKBnqsb1dr5BR1WN6u18gp6igZ6rG9Xa+QUdVjertfIKeooGeqxvV2vkFHVY3q7XyCnqKBnqsb1dr5BR1WN6u18gp6igZ6rG9Xa+QUdVjertfIKeooGeqxvV2vkFHVY3q7XyCnqKBnqsb1dr5BR1WN6u18gp6igZ6rG9Xa+QUdVjertfIKeooIFxjsoguKQy2lQxghIB5iinLn+Xu+HmKKlU7F/CM/pp8qepmL+EZ/TT5U9VQUUUlAtFJRQLRSZooFopKKBaKSigWikooFopKKBaKTNFAtFJRQLRSZpaAooooCiiigKKKKCJc/y93w8xRRc/y93w8xRUqnYv4Rn9NPlT1MxfwjP6afKnqqCkpaKBKKKKAoorB8RLfsHHFuupkOdRlq6N1BWdKVYxnHLkQfA1rHH2ukt03eaMisxx1LdRZG4EVxSZVwfQy0UkgjcEnb3fWpF4uCOEuFukRl5bCEtNdIokrX2En4mnrxDa/J9tFY+HwpIu8JE293aauU+kL0MPFtDQI2ASKvrFanLPAVEcmuyx0ilIW6SVBJ5DPspZJ9NrLPtpc1z3jszLTxDbLhai6ZTusraSolKwgD/b7iauf+uraeG03VvK3l/y0xQcrLn/ABx/Xuq+l1LE9moyO+lrnnBFxcXKvd0vTxbdZWA4VqIS1zyAOzcY8K0cXjK2yZzURbcmKt//AEVSGShLvuNL47LpZV/RkVn71xVboXTw8yHnQghwxmyrosjtI5H61ScG8SMxLXbIMzrLj85xfRvKOpJIURgqJz3fGp6XW023maKpZXE9vhTZUV8uIMRtLjrmPRGrkkd6j3VGj8XwpcswVsy4UhbZU0JDWnXgdlPWrto6WsxwHIdk2Nbjk92bmQvDjqSCOW25JrT1LNXRBRRRUUUUUUBRRRQRLn+Xu+HmKKLn+Xu+HmKKlU7F/CM/pp8qepmL+EZ/TT5U9VQUUUlAUUUUBWf41tH8Y4ZktITqeaHStd+pPZ4jI8a0FIRkYO9WXV2Oa8M3VV8nNXi5ZRGscPSVHfLhG6vfgVc8ThHGHBSpNpKntCw4hOnBUU5BGO/c1pY9ot8WO7HjwmWmns9IhKAAvPeKeiw48GOmPFYbZaRyQhOAK3c5vcZ18UXD/FlqnWhlbsxmO80gJeaeWEKSoDfY9ntpx7jSxswhMMoqYU+WEqSgnUoAE49m/Opszh2zTnumlWyM65/yU2MmoDsjhlCDAfYjtMx15CXY+lsK7wSME+6p+NvBzEHiJ5tXGXC5CxgqePgUgCpkfgi1RuI13pDfpEZSzgaEL7VD999WvU7bPdamFiNIW1jontIUU4ORg9lTeyntZNQ047JDrkHijoCSET0LWE7+hrV9M4rSptsS7twJL/FpkBDiVstqDYOvbbA3zWyj2i3RS4qPBjsl0YcKGwNY9vfUaPwzZYkwS49rjNPg5StKACD7O6t3ybT1ZPg26xolsu0S5SG2J4kuKcDqgCskAbZ57g1WNR3E/ZzbrrHGXrZLL3/jrIP9K6M5Zra9MEx2DHXIHJ0tgq+NON2yE1DVEbiMpjqzqZS2Ak557VPednq5pd2ZMrhwcRfzGxKuSZCyndTbQylB8P61ctW613Cdb5q+LHJzrSwthoqQVE8yMDcbDetsiKwiMIyGG0shOkNhICcd2KiR+H7REfL8a2RWnTtrQ0AcHnV/s4PVR/ZoQeFyAc4kueYrX1GiQYsBotRIzbCCdRS2gJGfCpNc8ru7agooorKiiiigKKKKCJc/y93w8xRRc/y93w8xRUqnYv4Rn9NPlT1MxfwjP6afKnqqCkpaQ8qBBS0lFAtFJmoz0tA1IaVqUk4VjfFNCVTbqVqSQhek9hxnFVsqcttQGhWdWAQRvtuefKhm5KUpSVJVjmDjORit+l7Z3EpDqGnFIceyruJHlVbfrNGuK+mcjoddZRlAUOe+47q9uKBubLjyUdGFZTqOCF4xnHuP0p2VckF3oWiClIy4cHAT7MVZLLwfFRDs0XZTJfiKHJSFEA9vMeyrkqeYUQmcFkgaULAJHLfsJ/zVBI4ot8MutGQltXINpzkDHd2fCvEji20lTL8RLryisN9Gg6VYPaEmulxyvxnbSxpkwuralQyNOCHG1ApV4dlSRLZJCekCVHkFbE/Gq+DLlvRXnnWg2MZaCxuffVEeN4bkWUp+A4VMJKgkgYWM47eVc/S3qNbbQUVhUcU3A27rjUbLKlgJ0ZAbGM75+HKm4PHipLGtxEpro/8AUV0QWn6YPYeytf1ZJ7RvqUVmLZxva5ulPWU50jJOQc+4+daGPJakNJcbWFJUMg1zuNx7alh6lpM0VlS0UlFAtFJS0BRRRQRLn+Xu+HmKKLn+Xu+HmKKlU7F/CM/pp8qepmL+EZ/TT5U9VQUh5UtJQJRmig7UFZe564UdvonUtrUrcqGfRG5qPDYcjylqP8xK/up1A6d/SJJ59vwph+RAurxk9OtTUdRbIGNBUDz8OdeENvSZRe6xrQlYKU/dCQM78t+ddpNRipMqOzBjLWhkuq2SVL9JR7vKmrfqWtyStoIaA2Uo7nnt+++pLCjPaXkKRhZSAoE7g5z9BUh6G0IqUOEltsZIPnU3rg7VN1usSDF6R8tHKSQVb9nLHaf71kZ3EM17KGCmO2/6ZcCCFkcthnYbY/8Amo/EchVyuQDLK9GrOEjKgAccvGpcmE64oF1pKQlRwhOAEpGRnb3Dn316ccJJtnaFYLUqQ5JmyPTCso0c1c+3PIeFPyIfQgICB6KcHffPeasbaVNIC/uuK/mKGOWeQ8qckhMskaCkrBSFYwSAP8VbbtEiOuU5b2Xusq9HKwezA9Ebdp7ay/EASHWYyVKC1gBwnGfSOd8VrA6gWphpAOC2lBRjngbj4+dU8iJ0jIcS2s6FArUE7FWrI7d9j5VMeKVL4VnIaBtEwdKlXIk5A2BArL3iGbXxS7GZeVHZUvUFasEJP75VLDQZaUth/UppeeQ2OQcHwq/u+ida4F/aYakvRUaX0k7Dlgnt2Iq/5y3+z4xc5RbmIdbSkIIC2HNGOkx2n4VprXxulbLLElbiHceksEJBPIDOOXvqvusDrMdq5xWkLSwNMhhJJDRxnbPYc/HFUcNKJUpDTTWrP+1RAz4/2replOU6dfZvBTFEoKDjOkehnKzyGR386lW++wbg8uOhwtyEH0mXBpV8O2uWvLcs6UPGPlojAR04I3BG2N/2KuWrtbXi080gLkgElTpUgpXt9SAe3mK8+XhjcydLG9LVdaZ65DCWpA0SEJHSJGSAcd/bsRVjXms1XQClpBS1AUUUUES5/l7vh5iii5/l7vh5iipVOxfwjP6afKnqZi/hGf00+VPVUFFFJQJUG7yVxbY+42kqc0K0JTzJxU41nLzc2FBaNYwhwt6s8zjcD271vCbrNV0B9xjhllBba6bpE6BnYZP3iNu/41Yw2mWZMxxtZUCgYTlRzgkk/XsrHQ+m/iT4DS5Mdo60JCjpbO+P+44xjNX0LiiO/MWwmO8EMs9GUgDUVZ291ejLG/GNtDbX23kgMpw20cE45k7/ANareIr6y1/+OZWla1D+YAc6R3e+qu4cUgwA3CdbjPLIykJKlYx7seOap7ZHBedfmS/TKx6IRuRk9p2FTHx87q7+I0iL1iXoQNJI2Skbnf8Aznwq2Ux1K3OtN/6r6dIUs7jHLzqc0w2wA8tKcKOAc5OP3iq6avp1knUFDcDlj3V03tHu2KTKebQMZQ3nI5Hlt51aPspC2lAZ0g6gE+2q21xyydRKjpBPPnmrUNKC9SiCSnYntPZ+/ZUvYjuFQBJwAOxROTv/AJ8qqW5kd1wxkCQ66c5bY5n3AA1PfiuXiZ/CWFFDSfSku9qEjYAe0nNRJ/FNusCFQLFFQQAUqdO5Kh2nvpP1OwjPDbtxK3lQwj0hqD8g52HaE57O+r6Ja7mwyIyv4eYYGl1tGoFSDzG47qwznEF6uJUhkKTlOn0Dj2n2Z8K9wpvEbL6F5kEDAysGrcMr9TcS5sG4WK7ritSEqawVNpUSUut4PNI2ONxWUU0vrK+hJyk6s4xjet9eEO3bhhUxSCJcAhW49LRyUM9vfWGmq6RwlsEbbY7R7a347uJXq4OLW6ypxKwCnPpdvZkeypaIZDaHSUIXn0cYSM7c6b6Bc6I1KWvCGQGsE9uTjY1oOH7c5KLzkpQCI/ojB2AxvyrVuohLDcXo94t6klZSX9CwVkpwrA27K6qK5S6phU2K5ESlaUOoUFZJVsochXVRyryeacyuuD1S0gpa87YooooIlz/L3fDzFFFz/L3fDzFFSqdi/hGf00+VPUzF/CM/pp8qeqoKQ8qWkPKgqr9OdhW5zquDKUg9ECM71mUW1Ta4rciXrEdAccQDupSiSSe0DB+taO8yX2XEJjshxwg6QogDlvuT7KyNz4ociyER5kVKUg4eKVgqPPTuPKvR45dcOeXaQGeoxpIj4IlOFzpcHUE8uXhVVCaeavLi2XB0pxqOcFYI5b7bYG1aCJIbkyW5LSh0LaNge3tH9ai3KPGlOh51KUL1g9IB6W3bt2V1lRQ3u/JhPtx4sRJKFguqWntH+3PZvvSs3llSm3VJRhKgQjGx35n61NEAyQphfROpLmpakNj0z2HON+dXItNqstpduUtjpOrkOaQBueQGDtVuUkEqIgymSoKwkbFxfopUcb47xTKLS06FlpxlYSrOGnNR5d3ZWfvNwZ4njxZLDK0LJLXQl0nQBvqwCByPdUy2cHXOJIQ+XkuspGQUnS6O7B8e3asa1N26FyiAAdRGUk4APd2U5LS0zDW6rOWka/hvTUG4yxdHbPNQFSkp1trCcJWn3dn96i365NKiv2+OQ/IeBb6BoZXk+7uqc2qS2RJn/R7j7GUTbielUsDGMnbwwKh2/g6DGaK5boWvBK3DgJT28zWpcjCLY2YjepsISlPZkYx3g1Wp4TiCR12ZKlTcDPRuuDH9Nqkz1vk0hJu1jht4iOl0IGnU0wpzywKp3eI7YJOEI+6rcPoKDnt5ZrxxZGakTw7b5DDJxo6uohAzj2+jWYfhKSD082KCNylLmsn5ciu2GM7ZtdF4duDN0RMtqUaG1MqwcjGFd2OdY68cOqtIYakSRrdKcISjBTuQffyprhyb/DpiXW3nVKOxaSnAX7zn+lb6+WZniG0syWCkSWxlpSztvzSSPOpfwy/4dxh0IQIr7Da22HVei2pDnMg/d5e/em7YZOl2B0yipXoekf5ZG3Kri0MyLeXZEm36egPRpQfvFwp7u7399UdyU+XGZjJUlwDKlpGBnPZ9O/lW5zwi3tUliE2m1LSVLL2pLiSMFOrke/YHv5V1RJyAa4ezd1PNhEllLq0ZCXdRSsqztk10/gi6LuVgQHVFT0dXRLJHPtB+BFcPPj9awrSClpBS15XUUUUUES5/l7vh5iii5/l7vh5iipVOxfwjP6afKnqZi/hGf00+VPVUFIeVLSHlQZXi1tT8hhpLikfy1FOE7dgO/ZzrJwrVrlPyZ6FOIY5BQyCo93eSdsV0S6QTNXHwE4QslSiN8Y5DxrPeitwqabWwoLUD0gxnSfvJr1ePLjUc7HmMhbQCXEIQ4o5UlKshG3Id/v8AZUaelTzyEgg+hkAbA55fv31MdQpOXkHWNBGee1QUOvLmKUtBUgbA8iB348K1ETYUcxW0qBSkafdpp67tO3PhyfFZJMhTeQjGCrTvjxqIp3KR2jYgH6VZWuSjpg5nd0bZ5is5ftWZ+zqApUhbzqdkjYHtq+4t4uNhKYcVCVSVp1alDIQO/wB9S/RsNxQroQIMpRwtP/orO+D7CfrWV+0WyvOXRq4R0KWHkhBAGfSHL6eVJrPObOourGh+Zf48yXhb4t6FLcTgA6irHL2Vby241vKyzojdNupSEAaj7+2s7wg/cocGS9NhOFDTaEN4R6a8H4nAJNWHELjN7sJXHXukahjOfdWbPy0fDwmpLRaStS0rOpO4ydh9afXMbTDcyVkIACgpOFCquwwHhBaQ4sjTpAJPI00ue7HeeYlFCFpWkhQzggf/ABmtes3qIx/E7q5L5daYWGE59IpIz7ceNUOncdla2/XGG8tSXHNaijZPcruNZpIcekJQ2kFSj4V6semb2srDBU+ZDhJQlKCM+2upWK2dShNpBVjTuhRzz8t81nOG4DTiWkkFZaAU4dsauwYx3mtwhJTjHdXl82W7pvGM1xLaBMRpjLDUpsBSCCfS7MHs9x8K53cQ+6pzplLCmvRWkpGyt9vofCuxyYTUhxLjnMAgY+tYvjC32ZGVl8iTgAoQoDPvHb4708WfwyjBQGnkPI6MnS4nVjVgHcjf4V037PZBkQpqtCUIS/pSEjbZIrAREPW65tvEB5tsak43SUk7Y957PZXS+EQ4luSXI6Y5dKHQhJzzGCfik1089/FnDtpRS15TXqvC7CiiigiXP8vd8PMUUXP8vd8PMUVKp2L+EZ/TT5U9TMX8Iz+mnyp6qgpDypaQ8qCtu8kxmEqCHFEnADfMnBGKyd3bk60THJSI604CWCvpFEdicJ5f4rV3lS0RdTQJcGdBHYcf5rGofacStTwU68cAuOZwf2a9HjnG3PLt6izRcGyhsKadQCHED73Lu76mutqLiHUb6hhQ7MVRLjrRL69FlJEw79Go+i4O3fG3L61e2u6i4kRnUqRIQnJQtOCR7O8e2ut46Qw+jLZUCcDl/Wp9s6VhAcKAkODZZ+94V4lNLayQM7nYjamlzF+jrJWQRzOQN/hUvMGjaKJcVTEhAWhScKzuKoW7mxDL9suX8+GzsiSfSKRywsc8jvpx29Ro0JckuAgZ2zvj95rOcEpkTb8qU6SUKBKsn7xJrMw4tq7ah2/xbRBS+JTc6KtQSjo1jWnnzOd6yc7iRhdxdWyhUdtxwEo2IPLfbv3pz7RojTc+GzBQhtxSVLW2hITqOdjntPOsjKaWzCZTJymV0h9EncIx2+OfrXTx4Sz2Zt+OuQVdJBb04APd2dtUXErbb6FSMhKmjgqA5+ymOFbi47E6HVkJ28akcTq0Wx0LGlaiMIChkjHdnPYKzJrJfjD3CZHeLLbbIToBSs6U7nJ3yOe229Wttt7ciWytwBKEAlRScBOwH9ao4sdciWEpRnKsHflW2bjJSW7bbm0uukpLzgTkNjtye/8AzXbK6jMjSWRhEaG0UDQlQCicYBOPpUuRc3WpseHHZLq1qHSHBw2jtUTUOIpao6bbETlbRCVundKfb7z3Vbx4DMdOU5KzupZ5qPea8WVm+XSMZxTx0Yri4USOrWglLilHGDyGMeNYzql2vSkvIjuuIJwHCkhI/wDI7VvOJuGHHZ7M+A2l4hzW/GWvZwZztmonGEWYysSQ2RBDaUoSANLORuCB7sd29d8MsZqYs2VkrmhhgMRmHS90DWh11B9Eq1EnHsBOM1uvs4cddiTFOrUs5QE6juE4OBXPejclMh0a+rtnStSvun2fv2Vuvs0kdN/EwcffQoYGNtxWvLPwTHtvRS0g5UteF2FFFFBEuf5e74eYoouf5e74eYoqVTsX8Iz+mnyp6mYv4Rn9NPlT1VBSHlS0h5UFXeziO2AE6lr0gqSTjtPlWQMVEVZU+sqdccJTp9DCcbZyO/2VpOLVBNvYHQuO63wnDZOobHu91ZuZIC0hCTh1R0IAAI5Hn7OdenxdOeXZl1g6S43ICSD6BSVZ58yeXt8RUGW46242XHFgtK9CSpRzgkfe2yRn3+6rfoQm3hthK1qAGteM53znlUJoMaJKZqVOqVhKdjgbZx7znyrtKysbfdxclFhaVF1tOfR2Ch3jn8K9So7S9QA1DOVJxuP7VR216VCW+9DaSWUEAjUSr34z3dlWaOJ4b0RYkN9G64DoxuDju/salxsvCs5xE6qKhmEgjSrJJB5js299azgiEmKylRQCpwZ1HmPdWIbhzLnecyGVN+kNlDkPZXSYja4pZCE82xz5nFXycY6SdrG9WqDdYwZlspcI+6eRFc9m8EvmaoR1pS2DyVnNdHlaXE6gncjY0w02HkFSkDUklKTgj2GuGGdxjVm2cstimW2OGUPIV6WrVvz91U3FTMnGp98K1EAejjYezP8Aat+42Gm1LUSSBy7Ce6sNcxImzXjsUNqGnHaTgYz7K6YZW3aVBsliddcS8StIJzo1FJP7/ffW0joVa1CKgNtMOFIDwSMg/wDHbmTjmaS0x22WMITgIAAP/I+3xpiba1XadGhqWpqEwNSygkFZx5/3qZ5bpJpYy75aLJH09K2tecJaaUCpR/fbWcuXG0roF/zG2FKVgNoOpSU47SO34Vok2KwQE6kQ0Et+l6SiojtJ3NeZkCySWUq/h8d9spJC0gDb31jG4y9bXlzKZcnZqhpSsqUokuHJUru3q9sblyXFmvvPOLidSUzpccKgpZ+6Bk+81ZOKstmi6RCjuFLpKv8A1NI9mTvj31XXXiZDjSIa4im45UFsaCkJUjPPkMHGR8a738uJGVLNlEpDCYjaACNCEpJ/r2/1rTfZylTF5mNK++uOFLAxsdX+az0iOIwc1JJW6CQpSB292O7etJ9ncXFzlyAUgJYSgJB7znJ+FPJr0pO3QxS0gpa8DsKKKKCJc/y93w8xRRc/y93w8xRUqnYv4Rn9NPlT1MxfwjP6afKnqqCkPKlpDyoKPirKbQXA8GejcSoqVnGNwQcew1m4JbkxVSHXkIDYIbQU9mNse0+QrRcXJC7EtO2StITnvzt76oJjca1x9PWWy88CoZ3IR+xXp8f+XO9pEeFLYb60i4oRr9MpT2I7s9uB2+6s1clrfdfCJCnEdLrS5knI9/wqFcphemraYf0toTrUtO5Uoj+n0pEuIZihDnoODJQrO6s9h+ld5jZyzaWDdJVrYeabZQ6uRuNedQzkdnfVVcysvBlS0LLI0Eo5E8z7znyp4oUlpx9x06idiRzxz9/ZVXq1AHsrpIi94blqbkqSt1QSMEajkD3fGt+bi2voFAEHcJKhvjY4xXLIKj04KhtnIHfW9Q2ZEFlTo9JOwPZ+9/pXPySLGtiPNvNBtZGRsDncH95r2l4akhWdldg86rIaUraQpB0qH+5NepCla0oIJUo4Ckj215/Xls5eJaUxzpxt9052zWQiScSjr6MAqBws4BPbWrkWeY/G1oUgrP8A6aiQOXfWVTbXmL0VXGAtlKcaHNJKM9+RtXTC4yM1roK3NQR1cBpIJUs9+2MDt7fhUdN3aZlqaKFODUNSkIJ074ye6rWO0noAG86T25pl6EES1y9eEBrBSO8dufGuW5vlUK8XRuKCoYK1D0dXI/8AzVCeLoUMuJlQ3dS8a9KwQBnOAKt5LJkDKmsjGEBac4BHu51QXbhpvoySshR3O2N8cq6YzHWqnLOSLkzKdJScIKs6Vchv3CrOfaXxaILbrKmlqkuqb17Yawk5Pszml4SsKmuKYqpiUloBS28kYKgMj4Zz4VbXKHMuF1eXOkNyI6UEtFpWwyANhns9+K65ZflqJr6WRbYS4IWqQtclWGcM4WFYG3h/WrLgmOuLdbkysqP8toglOMj0h4/3zWVkTHoL64KHC4wkBK/vchvgY7zjt3rRcGy46uIpKW1KC34wUWzyRpIGM+JrnnL61ZeW7HKlpBS143UUUUUES5/l7vh5iii5/l7vh5iipVOxfwjP6afKnqZi/hGf00+VPVUFIeVLSHlQZbjl8x7fDcA1YlA6cfeOk1zy4XF94qStIcHatXPHYkb7Jzj97V0Pj+MX+G1OBOSw4lfPkNx/WuZFJUAhWVDAOjODk9p9le3wf5csuxb3ejuLT7mO/CjgKzzJ7hzqwkPonylMxwgJKCUKQgI3G+B7TVNjOVKzoScKUfvE93vq1sqwpLq1DSsAJZGnOcnPb27c67X9sKq462ViMrAKfvDcfvsqFgHAG9SLitxcxfSY1jYn3bUy2fTHvrcFpb2gkpKk8tztW1iLDNsdWoAhJ1IHhyNZphCY0ZhLgAJ3UrPeP8itTaltvMOtrAwRsSMdn+a5ZtRKtbRecLzS1oKsnTn0T7CKvI7ay8npE4UP9ydwf7VScPOqeT6WMhRH9K0kNooUsk51HJ9lebyXTUebg8qLDUprYgH0jyFZ4SJdtQ20JaXZbh6RbXSZCAo7JweQAI+FTbtJXOdVbWxs4f5quxDYO58dx41X3V1JuC8IC0uY0qKN9hjAPPs+tTCfCnDxQuPJ6rPiBJTlRejq1JwMHOOdaCBPi3KOXI7iHWlf7k8jWMkNaWVtoZbSpadAUVE6RkZHbzx9Khofc4ZUiTFWtxBIUtojCVDG53wAfdW745Zwbb2erqkYuIRqxvpHM4rDXziQtPupWy242Gx6GSDk7HfNPXbiwOx2+nKmw6jUgoRzGOdYSe6uVIUfvZUSNt8c66eLx/tm1Ng399m5Q3nCShpeTk8wTuPhkVpnH12kTLWzIUpbP8uNpUkYScHJPuyMe321l7LY13C5x2zhLSR0j5PJCBuSe7ap1xuiZN5krYYUEuLVq1KzqHf7MDzrdkuXCTo7LbPU23VOoBA1rAVqC06QAfYc+G1WXB5EfiWGjUC46lwuAck5ScJ8MVn3JDSnEkAj0B9/ff8AYqZwo4BxdAUknHSEHJJ5gimU/Gk7dkHKlrymvVfOdxRRRQRLn+Xu+HmKKLn+Xu+HmKKlU7F/CM/pp8qepmL+EZ/TT5U9VQUhpaQ8qCPMYbkRXWXkBbbiClST2giuKqbUla9K9+W4zgnn9M/s12uSvo4zq9/RQTt7q42EKA9E6krJPeCcb+858q9f8f655oK2klLqUuKUlKvR9Hme/Ary3cJEaIqMhH3twrfKalhK3CgAlDOyT2k9tQXhgqTuBg9pBr1OaHIB6XOrORuT317jJOrPdXhxBBCiDheSNue+KlRGzgGqLJlvrCkDKlEHfc8ttvOtPatKFtsE4KtjlWcZ8f3tVRAbbRgrTskEk77A/s1Y25IYmtqRuhagRnbAIA7a5ZNRZWZ0NSHUo1akOqChWsVJQi3qfwrSodgOe6snHQpi7ScrUUuLyO4DAIrSSE44eVox6DWQcZ3G9efydxuM01PU4t57Tob6RKcDtCRq+uaVclyQ4tasJVjSnAxg5xgGvUJiOnKlqBSVlfSDdOFYwPp5V4kj0XI7as9EdaiRuQccv3yFbZRnmX+sFDSgk/dPpcvd7ajXW3IkMB2a06UFOhteTtyxgA+/P9c03LmnWp9wlWo+gjlk+z4VHXxJIS01GdaKmgdRQk4I35fv/NdJL8DNwiIYt0NqSpchvOnSVaVAjG4JBIGOzlsOdNRLbbFErTKfaOTpQpSAfFXYPbivLsadMS3JcwltasBGohWnHlivKrZGdAfBcQ0nbcElXhWvnbJ7+LmJHU1GbEZlSTrDZ1qe/wC9RqtbeQhl0ocw46rBAQTlPaf6eNTHJNsijLKCHUgpysZPwxioa70AU6GyrSCBrPIH2CrJrpDLyHXMkagkZwrQfS760PCVnkov1teccRoUouJRn0sBJ3I+HxrPP3yUsFOsJB2CcdlaD7Prk89xQ006vUlTS0jPYcZ/pUz360nbrQ5V6rynlXqvmvQKKKKCJc/y93w8xRRc/wAvd8PMUVKp2L+EZ/TT5U9TMX8Iz+mnyp6qgpDypaQ8qBmSnXGdTy1II391cRBABC1bk6Sc509n7/xXb3v9Je2fRNcQmNlKi4EhCSoqI7AT2fvvr1/x/rnmVYa6ZKG8pAGd+YGKbeS2tsOrKspIzpxy/ea8JcSop1KwCnuxio760hsJBOcZxnY+2vVpzMPvdI6VAYSPRSO4DlVhbvSGFYySAAe2q0DfvArQWmOVoS4NwDS8Qi5biCQlpxDyQhrGpOSM08txHSNdGdQKuzGRtz+lOR7LJeYDalFDZTsO331cQuGG2GUpDulzT95XpfSuFykb09PNJd6J8ABRTpO3OreA+2ppMVWClaSB3e74VFiW1bUfQ5KLuxGNGnt/tRBQtp4pdQcoPo4BO3LNccrLFZydq4euIjPhTiF5LGkbHfYn2jIFU6bvIhvvTXQCSSnoyr7wPYQK2PGFqN1tgcYSVSGTnSDg6e2ufw2YgadbfStBJIUSrtGeW3Ou3jsyx5SpUOcXQ88uOlxZyEI1Y0e3991NRn+ruBx1SemByhI9LcedS2WZctK3YLKTGQCore9EJGM5wOdUyFz3Cp5TnQNjIUvSEJH9zXWaZWCrohpSlzXcOLOooSMYOf3tUCTe5ExRDDCtIO2kE0zJ6uW8MIG6t1uHK1435dgrxHefY6ToXnUrWMkNKIzV1EMORpoBDsd4BO5K0kAfGvDsV1sArW2nPL0wfKrGFw/eb86Qyw+5jmpZISPE1pI/2WT3EjrE9lkEbpSkr/tUvkxx7q6rLRuGbrNYRIaYy0tWEq1DfwzUuzW6fZeMbdHdHRuqeQcjtSTv9M1t4H2eOQkpSm9voSlWodE2Ek+/JNaCNwzb2pybg+Fy5icYffVkjHLAGAPAVwy885izCrdPKvVIOVLXjdhRRRQRLn+Xu+HmKKLn+Xu+HmKKlU7F/CM/pp8qepmL+EZ/TT5U7VQtIeVGaDyoGX/9Bf8A2muEOJkPIKOlBbPp6QrIB3GPYdq72RqBB5EVxC/8P3CzXB9CkKLOsqSpGSNJOxNer+PZuxzzUrr25BG/ac0msuEDHLfNK6wtLQcI2JI29lIwOwjA7fdXscjjDSnXCkJzpGTitXYyiQ2IobU22BlalekFKxtj41D4Ys65S3ZCgoNN7HHbVzJQLNDKWlpbVnSV5G2eWT8axlZeGov0XVEGEgurHSE6dG2ru76I3ESJBT0jDjKCcBSjuod5HYK5/JnoeSp1SgRkAJBOR7a8Ku7pRlaiUjABGB2Y7PdWP6l26o7KejsZd0BXIBR9L4CqZ7i1pptbZyp1B0rCVY9mRVLJ4ggKtjXTSnlP9DpCUnXqVjtP0qgi2LiCWVSWbZJUhzkS2Rkd+9Yxwn/pdtnB4riC5JC3hrcBCgU/vmKkXRNjgPG+pZTJQtAAaSoAZV2gdpO9ZuF9nV/kNl15UeMT/tcXlX/6g4q0a+zO4vMhmVeG0IScpS20V+ZFS/1y9nKA3xU8426zHittKkOE/wCroCUjsPb2nu5CswxAnXCYIsZtchzUcJb3GP6D6V0aF9msSOR09weeHaA2lP13rVW60wbUz0UKM2wnt0jc+88zUvmxx/yvrb2wtr+zJxwodusvowcEssDcezUf6CtzbrNBtcfoIcdDSe0gbqPeT2mpuKWvPl5Msu25jI8hIT7PdS0tFYUUUUUBS0UUBRRRQRLn+Xu+HmKKLn+Xu+HmKKlU7F/CM/pp8qdNNRfwjP6afKnTVQlBxS0mKAPKqjiG1G6W7okJBcScjPd21cUhFWXV2mnCrpAft8+Q3MT/ADUknBTgEdhHvr1arWqY8p1tSOhSj01H/b4V1PibhSJxDHyQG5SU4Q6O7uPeKyUT7POIYa1Bi5RWkK2URqORy3GK9uPmxuPN1XK43a0tiI9lsMh6Q4lJbxqHZvyBHfWGv19RcpWG2ujYTsEgAE+2tvG+zdJb0XC8SXxz0NjSAfHNXts4OsVq3ZgocX/7j3pn68vCsTy443fa6rkVv4dvF1AXEt7zqDyXp0p+J2rQRvsyvzyAX3orAPYpZUfoMV1kaRsBgCl2rF/kZXpZhGW4d4DgWUpfkK65KScpUseij/tHf7a1ITtSgiiuOWVyu63IMYpaTNGayDFLSZoyDRS0UmaM0C0UmaM0CigDFID7aAc0HqikpaAooooIlz/L3fDzFFFz/L3fDzFFSqdi/hGf00+VOnlTUX8Iz+mnypxXKqgBopMbUvZQLVTxNeUWKxyJpP8AMCdLSf8Aks8hVqa55xQ/dOIeKmrdZ2mZCLSUvOh1WEFw9h93d763hN3lLVxwBf3bxZVMTCszYa+jdK/vK7ifbzHhWingqt8gJUpJ6JWFJOCNuYrmcd678LcbtXK8sMxWrmopdDCstjlv24wcH4102WQqC9g5HRq8q1njJluMzmMj9mU2XPssp+ZLekOCRpBdcKsAJHf76hQ5Mx77SbpAXOkmMhpxSW+lVpSSlPIZ7M1V8BcKwr5aZEiTJmNqQ+UAMPaARgHljnvT/Dtvatn2mXCEytxaGo6wFOq1KOyTufGulk9smd8RDt/E91t3BcuZ1t56U9N6ul55ZX0SdOcgHt5/sVqoXDlyWmLOh8WypXpJWsLVqbcGRkDHLaqvgC3QLrwrOg3BtDjTs1QCScHOlJBHtqDdrZO+zufHnWu4rchyHtKozh59uCOR7d+yl1uydk/6e4xtd04btDc5HEVxedceCFJ6UpRuCdhnblU2Q3J4VtTHED17nTSpoaYr7hKVrWnbt5Dc+FPfaoor4VjqxjMlJx3eiqvPHEF+XwFAfYSV9UDTi0j/AI6ME+Gaku5Nqdh8L3y8xUTrrxDMjvPDWGI50pbB5Co0S7XfhXiJqyXqUudDmbR5KtlJztz588Z+Navh++RL7bG5UZ1JVpHSN53bVjcEVk+M3m77xPZ7RAPTvx3i48pG4bGRzPZyz8KmN3l65Letqvh63Xa+Rbk8jiGew/DdKW8vEpIwee/spRcr9e+Fjdo0t9My1O6X+jWQl9GAc6RsSO3vFVDcO8vQr27bpDnV25Z6zHa2K05O/u23FdM4PNnc4cZ/hLYTHUP5jajlQV2hXtredk5ZnLP3Dit3iW22622RxTc+eQXyhRBjpSfS359nw99bRlDdptQDry1ojtkrddUVKOBkkmsP9nURhriO/lDSQWXejbIH3U6lbD4D4Vtb3DXcLHNhtnC32FoSfaRtXLPUvr8ax62yFuF944U7O/ij1rtgWUMtx9lrx2k03dEcQcDKant3N26W0qCXmpBypOfb/UfCpX2b3aOLR/BXlBqbFcWC0vYqGSSR7jkVK+0a4RmOGXYS1pVIlFKWms+kfSG+K1zM/XXCfNqG4y5F647hRIt3mR4U6Ol0dA8U49AnYch90VtLFYnLO6+pd0mTulACesuatGO6ubM2FSeMLLaJTzzK+qJ6RTK9C0KKVqIB+ldPsdlRZIzjCJUmTrWV65LmtQ9me6nk1JJDHmrOlpKM1wdC0UmaKCLc/wAvd8PMUUlzP/2Dvh5iipQ9F/CM/pp8qcVTcX8Iz+mnyr06SE7AE+2qIar1am1FC7lESpJwoKfSCD3c6VN4tikFxNxilAOCoPJwD3ZzXN4bdgTx3ehfExgxqUUCR90LKhnH1q7v8Gwf/T64rs7TCo+oOBTRyAsEDINdbhNyMbbZLiHmgttYUhYylSTkEew1R2S32Ph9c0RZ6FOur6SQp19KlAg9vduTz76yfAN/k2qQ1w/dsoQ+hLkRauWFDIHuPZ7dq9zWGhxBxmAgfgknl2lIJ+tX0stmz23y1N7hWHiiO1Ekz2ldG5rR0L6dWcEe3vq0agpbtggdM4tAa6MLUcqxjHPvrDcL8GWe+cFxXn4/RynAsdYQSFAhagD3HkKjW7im4cMx7vZ7m4H37ejMVxZzqyQAPaPSB+NLhvjG9G/ta+zWe08JR3WG5uhDygsiQ6kb8tuVNx+GbW7en73GmOrkSApKlNupUkBQxtge74VUcO8GxLrbkXa/lydMmJ6U61kBCTyAx7KreILa5wDco13sq3EwnXA2/GUrKSeePEA+4irrd1Lyf/F+ngCzxra7EEuWhlTiXsl0DQoAjIOPb9BTUHhvhxq4tSH7x/EH2D/KRIlJWEH3VXvyTxpxibQX1ptUNsOOtoOOlVgbE+8/Q1fP8A8NvNhKIAYUn7q2lFKh/fxqW2f6p30XiGPw9fo6IVwujKEtOatKJKEnVuN8+NW8VqNHtjTKHA5HbaCdalAgpA7Ty5Vzq22mzy+M+I2rs011dpSlhS1adGVbkHs51YfZ0tw/xeIw4t+1trIYUvlvnl7xilx1OyVIl8KcGyXnJjVybiJJwvq8tIRk+We6r+wWKzWmKFWltCkuDJfCtanP/L+1c64fabX9nnESlJB0rBGd8EAYqw4IvUnh6azZrqdMac2h2K52DUMjfuOcew1rLHLV56SWba6w2yx2ebLiwJodkvK1PtLfStYI7cdn3q8s22wcO3R+aic3BVIHpsLfShsnv0msnPuhsXFvFM9pKS+lhtLRPYVBG/8AXwq64c4Jt8m2NXC8tGdOlpDy1urJ06hkD61mzXNqxb8PWa0W9+VNtcoyDLOXVB4LTnJPZ7zVo3coL0lUZqYw4+nOppLgKhjntnNc94ktp4DucS9WUqaiOuBuQxqJSe3HiM+4in+FFNvfafeXUbpU2pSfFSaXDc9tkvxpL3wVZb3I6282tiR2vMK0lXv7D76gWyw8J2Od0pnMOzAfRVKkpUpJ9gzsa8ceXKUXrfYIT5YduK9LjieYRnH1/pUxj7PuG24gYVADignBdUs6ie/OaktmPNPqW5wzbJl8avut1UlBBQpLvobDHKrZ+XGiI1yZDTKT2uLCR9a5zbbi5wLxLKs0h9x+3qaU8wFH7uxUPIip3Clpa4sbev8AfmxLU64UsMrJLbaR2BPv8vbS4Xu3gl/TYNXy0vK0NXOG4ruS+knzp6LPhzdXVZTL+n73ROBWPfiqGRwlwxFnR5aWGYL7LiXEFCwgHBzjB2xWauPSfZ9xWq4x2VOWueDrQk/dV3Dx3HsJqTGZdLuzt0Qz4gliIZTIfPJrpBr7+XOpGM1j+C7S6+6/xNcmx1y4HU2P/bb7B4gDwArYVjKSVZyiXMYgO+HmKKW5/l7vh5iis1o7F/CM/pp8qcVypuL+EZ/TT5U4oZFVHK4EuxNcf3xd5MboCtQQX0BQ1ahy2586t77erFL4MukKyqR0TDaSeibKUAqWNhnv3rXKsVpcWpa7ZEUpRyVFhJJPwr0LLbAytgW+KGnCCtAZTpURyyMb11ucY0ylw4aRxHwTbHY2Ezo8VtTDmcZ9EZSfh8azFinSZzXE8i4ECR/DwhzbG6Rp39u2/trrbUZqPHSxHQlptAwhKAAEj2Co5s9tJeV1GPmQMOnoh/M3zv370nk1LKerFcJ8W2WycFRG5cxHTtheWEekvdaiNqrGOHJ/FyLzfJDBYXLQBDbVsTpII8MJxn2muiN8P2dpYW3a4aFg5CgwnI+lWGkAYFL5JLvE9f2wvCXGcCPbG7VeHBBlxE9EQ8NIIGw37DionFl0b4xejcPWM9ZBdDj8gA6G0j2+J8q206w2q5OByZb476wMaltgn409CtsK3N9FCitR0E5IbQE5qe2O9ycrq9MA43/0Pxubg60s2uc2G1PAZ0KwM58Rn3GtTM424fhxw6Li0+VfdbZVrUo+4cvGrx5hp9tTTzaXEKGClScg1Aa4bsjDnStWqIhYOQoMpzn4VLlMuySzpzZ/h9HE3GfEEZDvRvIBcZVnbUCBg+zetPwZem24blinMIhT4SSFN6dIcSP9w7z3/GtW1boTEhclqIy2+5nU4lAClZ55NI7a4UiSmS9FZceSNIcW2CoD3+Navk3NExcr4dcQn7PeIxqG6hjxxitU/wAPMcT8BW1DZAktRWyw5nkoJAIPsP75VqG7RbWmltNwIyEOY1pS0kBWOWRjepLLLUdpLTLaW20/dSgYA8KXybu4TFx2x2yfxC/fIctRFw6sgfzOZU2QMHwSBnxrVcL8bRIdvbtV9WqFLhpDZLqCAoDYeNbVEOO2+p9DDaXV/eWEgKPvNNS7Rbp6gqZBjvqHIuNhR+Jq3yTLiw9ddMLxJck8czItjsgU9HQ6HJEnSQlIG3M+8/Sollultsn2iXhcySiOxpU0lSsncKTtt7q6VGhRobXRRWG2UD/a2gJH0pldotri1LXb4ylqOVKLKSSfhUnkkmviet7YTiqU3fXI1/4e1y12hwdKQkgKBOdu04xv76v4X2g8PSYQfemdWcxlbS0nUD3bDetGxEjxUFEdhtlJOSltISCfCojlgtDr3TuWyIpwnJUWUkk/Cp7Y2asXVYePbVcdcTSbuplxi3tsKYYWpOC4SCM49mon4UcKXz/o5b1gv6VR0pcKmX9JKCDz37u0H210dKEoSEoSEpGwAGAKZkwos1GiVHafT/xcQFD60/s+Xo9frnHHd1tV3udlEKWzK0vYX0ZzgFSf7GrP7V8f9Oxh2mQMD/xVWrYsFojOBxi2RG1g5CkspBH0qTJgxZqUplR2nwk5AcQFAHxp7ya18PWvNsINsikbgso//kVKry2hLSEoQkJSkYAAwAK9VzaRbn+Xu+HmKKLn+Xu+HmKKlU7F/CM/pp8qdNNRfwjP6afKnqqPNLRRQHZRS0UBSUtJQFFLRQJRilooEopaKBKKWigSilooExRilooEopaKBKKWigSg0tFB5paKWgiXP8vd8PMUUXP8vd8PMUVKp2L+EZ/TT5U9WaEl9IAD7gA2ACztR1qT6w785ojS0VmutSfWHfnNHWpPrDvzmqNLRWa61J9Yd+c0dak+sO/OaDS0VmutSfWHfnNHWpPrDvzmg0tFZrrUn1h35zR1qT6w785oNLRWa61J9Yd+c0dak+sO/OaDS0VmutSfWHfnNHWpPrDvzmg0tFZrrUn1h35zR1qT6w785oNLRWa61J9Yd+c0dak+sO/OaDS0VmutSfWHfnNHWpPrDvzmg0tFZrrUn1h35zR1qT6w785oNLRWa61J9Yd+c0dak+sO/OaDS0VmutSfWHfnNHWpPrDvzmg0tFZrrUn1h35zR1qT6w785oLq5/l7vh5iiqRUh5aSlbziknmCokUVFf/Z"/>
          <p:cNvSpPr>
            <a:spLocks noChangeAspect="1" noChangeArrowheads="1"/>
          </p:cNvSpPr>
          <p:nvPr/>
        </p:nvSpPr>
        <p:spPr bwMode="auto">
          <a:xfrm>
            <a:off x="18288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8" name="Picture 1" descr="http://www.genesis6giants.com/imgsg/giant.MacCool.l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31" y="1101946"/>
            <a:ext cx="1827312" cy="268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735960" y="912930"/>
            <a:ext cx="47525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600"/>
              </a:buClr>
            </a:pPr>
            <a:r>
              <a:rPr lang="en-GB" dirty="0">
                <a:latin typeface="Calibri" panose="020F0502020204030204" pitchFamily="34" charset="0"/>
              </a:rPr>
              <a:t>Popular folklore</a:t>
            </a:r>
          </a:p>
          <a:p>
            <a:pPr>
              <a:buClr>
                <a:srgbClr val="FF6600"/>
              </a:buClr>
            </a:pPr>
            <a:endParaRPr lang="en-GB" dirty="0">
              <a:latin typeface="Calibri" panose="020F0502020204030204" pitchFamily="34" charset="0"/>
            </a:endParaRPr>
          </a:p>
          <a:p>
            <a:pPr marL="285744" indent="-285744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Legend has it that he built the Giant's Causeway as stepping-stones to Scotland, so as not to get his feet wet</a:t>
            </a:r>
          </a:p>
          <a:p>
            <a:pPr marL="285744" indent="-285744">
              <a:buClr>
                <a:srgbClr val="FF6600"/>
              </a:buClr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</a:endParaRPr>
          </a:p>
          <a:p>
            <a:pPr marL="285744" indent="-285744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He also once scooped up part of Ireland to fling it at his Scottish rival, but it missed and landed in the Irish Sea — the clump became the Isle of Man and the void became Lough Neagh</a:t>
            </a:r>
            <a:endParaRPr lang="en-GB" sz="1600" dirty="0">
              <a:latin typeface="Calibri" panose="020F0502020204030204" pitchFamily="34" charset="0"/>
              <a:hlinkClick r:id="rId8" tooltip="Legend"/>
            </a:endParaRPr>
          </a:p>
          <a:p>
            <a:pPr>
              <a:buClr>
                <a:srgbClr val="FF6600"/>
              </a:buClr>
            </a:pPr>
            <a:endParaRPr lang="en-GB" dirty="0">
              <a:solidFill>
                <a:srgbClr val="0B0080"/>
              </a:solidFill>
              <a:latin typeface="Calibri" panose="020F0502020204030204" pitchFamily="34" charset="0"/>
              <a:hlinkClick r:id="rId8" tooltip="Legen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100" y="183665"/>
            <a:ext cx="8229600" cy="675784"/>
          </a:xfrm>
        </p:spPr>
        <p:txBody>
          <a:bodyPr vert="horz" lIns="121920" tIns="60960" rIns="121920" bIns="60960" rtlCol="0" anchor="ctr">
            <a:noAutofit/>
            <a:scene3d>
              <a:camera prst="orthographicFront"/>
              <a:lightRig rig="threePt" dir="t"/>
            </a:scene3d>
            <a:sp3d prstMaterial="metal"/>
          </a:bodyPr>
          <a:lstStyle/>
          <a:p>
            <a:r>
              <a:rPr lang="en-GB" sz="4800" b="1" dirty="0">
                <a:solidFill>
                  <a:srgbClr val="002060"/>
                </a:solidFill>
              </a:rPr>
              <a:t>Irish legend "Finn </a:t>
            </a:r>
            <a:r>
              <a:rPr lang="en-GB" sz="4800" b="1" dirty="0" err="1">
                <a:solidFill>
                  <a:srgbClr val="002060"/>
                </a:solidFill>
              </a:rPr>
              <a:t>MacCool</a:t>
            </a:r>
            <a:r>
              <a:rPr lang="en-GB" sz="4800" b="1" dirty="0">
                <a:solidFill>
                  <a:srgbClr val="002060"/>
                </a:solidFill>
              </a:rPr>
              <a:t>"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92224" y="3985127"/>
            <a:ext cx="2768080" cy="3337124"/>
            <a:chOff x="-31776" y="3985127"/>
            <a:chExt cx="2768080" cy="3337124"/>
          </a:xfrm>
        </p:grpSpPr>
        <p:pic>
          <p:nvPicPr>
            <p:cNvPr id="10244" name="Picture 4" descr="Image result for giants causeway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41" t="-345" r="19177" b="1404"/>
            <a:stretch/>
          </p:blipFill>
          <p:spPr bwMode="auto">
            <a:xfrm>
              <a:off x="0" y="3985127"/>
              <a:ext cx="2736304" cy="3337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31776" y="4005063"/>
              <a:ext cx="2185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Calibri" panose="020F0502020204030204" pitchFamily="34" charset="0"/>
                </a:rPr>
                <a:t>Giants Causeway, Northern Ireland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92081" y="3965778"/>
            <a:ext cx="5051171" cy="3356473"/>
            <a:chOff x="2768080" y="3965777"/>
            <a:chExt cx="5051171" cy="335647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23226" t="22280" r="24013" b="22281"/>
            <a:stretch/>
          </p:blipFill>
          <p:spPr>
            <a:xfrm>
              <a:off x="2768080" y="4005063"/>
              <a:ext cx="5051171" cy="331718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507214" y="3965777"/>
              <a:ext cx="8819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Calibri" panose="020F0502020204030204" pitchFamily="34" charset="0"/>
                </a:rPr>
                <a:t>Scotland, </a:t>
              </a:r>
            </a:p>
            <a:p>
              <a:r>
                <a:rPr lang="en-GB" sz="1100" dirty="0">
                  <a:latin typeface="Calibri" panose="020F0502020204030204" pitchFamily="34" charset="0"/>
                </a:rPr>
                <a:t>Staffa island</a:t>
              </a:r>
            </a:p>
          </p:txBody>
        </p:sp>
      </p:grpSp>
      <p:pic>
        <p:nvPicPr>
          <p:cNvPr id="10242" name="Picture 2" descr="Image result for Lough Neagh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 t="14468" r="28602" b="5683"/>
          <a:stretch/>
        </p:blipFill>
        <p:spPr bwMode="auto">
          <a:xfrm>
            <a:off x="8112225" y="3845316"/>
            <a:ext cx="2481035" cy="332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547744" y="1101946"/>
            <a:ext cx="2188216" cy="2681381"/>
            <a:chOff x="2023744" y="1101945"/>
            <a:chExt cx="2188216" cy="2681381"/>
          </a:xfrm>
        </p:grpSpPr>
        <p:pic>
          <p:nvPicPr>
            <p:cNvPr id="12292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" t="14659" r="3477" b="2113"/>
            <a:stretch/>
          </p:blipFill>
          <p:spPr bwMode="auto">
            <a:xfrm>
              <a:off x="2023744" y="1101945"/>
              <a:ext cx="2188216" cy="2681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>
            <a:xfrm flipV="1">
              <a:off x="2791318" y="1918359"/>
              <a:ext cx="53418" cy="333081"/>
            </a:xfrm>
            <a:prstGeom prst="straightConnector1">
              <a:avLst/>
            </a:prstGeom>
            <a:ln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8112225" y="3827713"/>
            <a:ext cx="1312039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</a:rPr>
              <a:t>Lough Neagh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59DDAD-A05A-4020-B7A2-7E3BA3F35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11678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8761"/>
    </mc:Choice>
    <mc:Fallback>
      <p:transition spd="slow" advTm="48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To be a ‘giant’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765300"/>
            <a:ext cx="5301406" cy="4267200"/>
          </a:xfrm>
        </p:spPr>
        <p:txBody>
          <a:bodyPr/>
          <a:lstStyle/>
          <a:p>
            <a:pPr>
              <a:buClr>
                <a:schemeClr val="accent6"/>
              </a:buClr>
            </a:pPr>
            <a:r>
              <a:rPr lang="en-GB" dirty="0"/>
              <a:t>Excess growth hormone</a:t>
            </a:r>
          </a:p>
          <a:p>
            <a:pPr>
              <a:buClr>
                <a:schemeClr val="accent6"/>
              </a:buClr>
            </a:pPr>
            <a:r>
              <a:rPr lang="en-GB" dirty="0"/>
              <a:t>Open epiphysis</a:t>
            </a:r>
          </a:p>
          <a:p>
            <a:pPr lvl="1">
              <a:buClr>
                <a:schemeClr val="tx2"/>
              </a:buClr>
            </a:pPr>
            <a:r>
              <a:rPr lang="en-GB" dirty="0"/>
              <a:t>Child</a:t>
            </a:r>
          </a:p>
          <a:p>
            <a:pPr lvl="1">
              <a:buClr>
                <a:schemeClr val="tx2"/>
              </a:buClr>
            </a:pPr>
            <a:r>
              <a:rPr lang="en-GB" dirty="0"/>
              <a:t>Delayed puberty</a:t>
            </a:r>
          </a:p>
          <a:p>
            <a:pPr lvl="2">
              <a:buClr>
                <a:schemeClr val="tx2"/>
              </a:buClr>
            </a:pPr>
            <a:r>
              <a:rPr lang="en-GB" dirty="0"/>
              <a:t>Tumour destroys LH&amp;FSH cells</a:t>
            </a:r>
          </a:p>
          <a:p>
            <a:pPr lvl="2">
              <a:buClr>
                <a:schemeClr val="tx2"/>
              </a:buClr>
            </a:pPr>
            <a:r>
              <a:rPr lang="en-GB" dirty="0"/>
              <a:t>High prolactin inhibits puberty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605C5A-17A4-42A2-9695-FF34A9763F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0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1927"/>
    </mc:Choice>
    <mc:Fallback>
      <p:transition spd="slow" advTm="3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Bones of the wrist</a:t>
            </a:r>
          </a:p>
        </p:txBody>
      </p:sp>
      <p:pic>
        <p:nvPicPr>
          <p:cNvPr id="375810" name="4be45f69-2167-49fc-8022-cd6de6e5f828" descr="8DA272D8-3974-4E4E-8287-1D0D3616194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7577" y="1893464"/>
            <a:ext cx="761684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38C663-B62F-42B4-81BF-FC1E475377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6230"/>
    </mc:Choice>
    <mc:Fallback>
      <p:transition spd="slow" advTm="1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76834" name="Picture 2" descr="http://www.imageinterpretation.co.uk/images/wrist/SH1,%20ULNA%20STYLOID.jpg"/>
          <p:cNvPicPr>
            <a:picLocks noChangeAspect="1" noChangeArrowheads="1"/>
          </p:cNvPicPr>
          <p:nvPr/>
        </p:nvPicPr>
        <p:blipFill>
          <a:blip r:embed="rId7" cstate="print"/>
          <a:srcRect r="63722" b="12537"/>
          <a:stretch>
            <a:fillRect/>
          </a:stretch>
        </p:blipFill>
        <p:spPr bwMode="auto">
          <a:xfrm rot="16200000">
            <a:off x="6973959" y="2392517"/>
            <a:ext cx="2736304" cy="58173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76836" name="Picture 4" descr="http://www.imageinterpretation.co.uk/images/wrist/NORMAL%20WRIST.jpg"/>
          <p:cNvPicPr>
            <a:picLocks noChangeAspect="1" noChangeArrowheads="1"/>
          </p:cNvPicPr>
          <p:nvPr/>
        </p:nvPicPr>
        <p:blipFill>
          <a:blip r:embed="rId8" cstate="print"/>
          <a:srcRect l="1799" r="60689" b="18422"/>
          <a:stretch>
            <a:fillRect/>
          </a:stretch>
        </p:blipFill>
        <p:spPr bwMode="auto">
          <a:xfrm rot="16200000">
            <a:off x="6545234" y="-995182"/>
            <a:ext cx="3573016" cy="57966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029264" y="4983559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Verdana" pitchFamily="34" charset="0"/>
                <a:ea typeface="Verdana" pitchFamily="34" charset="0"/>
                <a:cs typeface="Verdana" pitchFamily="34" charset="0"/>
              </a:rPr>
              <a:t>Child</a:t>
            </a:r>
          </a:p>
        </p:txBody>
      </p:sp>
      <p:pic>
        <p:nvPicPr>
          <p:cNvPr id="8" name="4be45f69-2167-49fc-8022-cd6de6e5f828" descr="8DA272D8-3974-4E4E-8287-1D0D36161949">
            <a:extLst>
              <a:ext uri="{FF2B5EF4-FFF2-40B4-BE49-F238E27FC236}">
                <a16:creationId xmlns:a16="http://schemas.microsoft.com/office/drawing/2014/main" id="{9B6300D9-0531-402C-AF16-8A9E5E165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54650"/>
            <a:ext cx="4291812" cy="227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29264" y="1772816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Verdana" pitchFamily="34" charset="0"/>
                <a:ea typeface="Verdana" pitchFamily="34" charset="0"/>
                <a:cs typeface="Verdana" pitchFamily="34" charset="0"/>
              </a:rPr>
              <a:t>Adult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AE0A38-6DD9-4554-9600-B087505545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6030"/>
    </mc:Choice>
    <mc:Fallback>
      <p:transition spd="slow" advTm="5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13883" y="102642"/>
            <a:ext cx="8313339" cy="6668756"/>
            <a:chOff x="-2037883" y="102641"/>
            <a:chExt cx="8313339" cy="6668756"/>
          </a:xfrm>
        </p:grpSpPr>
        <p:pic>
          <p:nvPicPr>
            <p:cNvPr id="15" name="Picture 1" descr="Charles Byrne's ske#12414CA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60" y="102641"/>
              <a:ext cx="1945641" cy="6668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"/>
            <p:cNvSpPr txBox="1">
              <a:spLocks noChangeArrowheads="1"/>
            </p:cNvSpPr>
            <p:nvPr/>
          </p:nvSpPr>
          <p:spPr bwMode="auto">
            <a:xfrm>
              <a:off x="2208145" y="247327"/>
              <a:ext cx="40673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en-GB" altLang="en-US" b="1" dirty="0">
                  <a:latin typeface="+mn-lt"/>
                </a:rPr>
                <a:t>Charles Byrne (1761-1783)</a:t>
              </a:r>
            </a:p>
          </p:txBody>
        </p:sp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-2037883" y="867485"/>
              <a:ext cx="31186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en-GB" altLang="en-US" sz="1200" b="1" dirty="0">
                  <a:latin typeface="+mn-lt"/>
                </a:rPr>
                <a:t>Hunterian Museum London</a:t>
              </a:r>
            </a:p>
            <a:p>
              <a:pPr algn="ctr"/>
              <a:r>
                <a:rPr lang="en-GB" altLang="en-US" sz="1200" b="1" dirty="0">
                  <a:latin typeface="+mn-lt"/>
                </a:rPr>
                <a:t>231cm</a:t>
              </a:r>
            </a:p>
          </p:txBody>
        </p:sp>
      </p:grpSp>
      <p:pic>
        <p:nvPicPr>
          <p:cNvPr id="18" name="Picture 161" descr="Charles_Byrne;_James_Burnett,_Lord_Monboddo;_William_Richardson;_John_Bell;_Baillie_Kyd_by_John_Kay">
            <a:extLst>
              <a:ext uri="{FF2B5EF4-FFF2-40B4-BE49-F238E27FC236}">
                <a16:creationId xmlns:a16="http://schemas.microsoft.com/office/drawing/2014/main" id="{E1ED5D00-B56E-4B19-8002-383144528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5760"/>
          <a:stretch>
            <a:fillRect/>
          </a:stretch>
        </p:blipFill>
        <p:spPr bwMode="auto">
          <a:xfrm>
            <a:off x="6005158" y="867486"/>
            <a:ext cx="46196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B72827-E5E0-47E9-9D9E-4A19CEE7B1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15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4179"/>
    </mc:Choice>
    <mc:Fallback>
      <p:transition spd="slow" advTm="3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ieRightHan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V="1">
            <a:off x="1524000" y="1688068"/>
            <a:ext cx="9144000" cy="5269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6550224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Landolt, 1980, Lancet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8675" y="304801"/>
            <a:ext cx="8245797" cy="1107975"/>
          </a:xfrm>
        </p:spPr>
        <p:txBody>
          <a:bodyPr/>
          <a:lstStyle/>
          <a:p>
            <a:r>
              <a:rPr lang="en-GB" sz="2400" dirty="0"/>
              <a:t>Charles Byrne’s at the of 22 years was still growing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0C179A-CC88-4300-BDBD-882CD2F924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58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5418"/>
    </mc:Choice>
    <mc:Fallback>
      <p:transition spd="slow" advTm="4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</TotalTime>
  <Words>577</Words>
  <Application>Microsoft Office PowerPoint</Application>
  <PresentationFormat>Widescreen</PresentationFormat>
  <Paragraphs>118</Paragraphs>
  <Slides>14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Calisto MT</vt:lpstr>
      <vt:lpstr>Times New Roman</vt:lpstr>
      <vt:lpstr>Verdana</vt:lpstr>
      <vt:lpstr>Wingdings</vt:lpstr>
      <vt:lpstr>1_Office Theme</vt:lpstr>
      <vt:lpstr>Have you ever heard of a ‘giant’?</vt:lpstr>
      <vt:lpstr>PowerPoint Presentation</vt:lpstr>
      <vt:lpstr>PowerPoint Presentation</vt:lpstr>
      <vt:lpstr>Irish legend "Finn MacCool"</vt:lpstr>
      <vt:lpstr>To be a ‘giant’</vt:lpstr>
      <vt:lpstr>Bones of the wrist</vt:lpstr>
      <vt:lpstr>PowerPoint Presentation</vt:lpstr>
      <vt:lpstr>PowerPoint Presentation</vt:lpstr>
      <vt:lpstr>Charles Byrne’s at the of 22 years was still growing</vt:lpstr>
      <vt:lpstr>PowerPoint Presentation</vt:lpstr>
      <vt:lpstr>PowerPoint Presentation</vt:lpstr>
      <vt:lpstr>PowerPoint Presentation</vt:lpstr>
      <vt:lpstr>Estimated Age of the Irish Arg304Stop Mutation based on 18 families</vt:lpstr>
      <vt:lpstr>Why is this research important?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Have you ever heard of a ‘giant’?</dc:title>
  <dc:creator>M Korbonits</dc:creator>
  <cp:lastModifiedBy>M Korbonits</cp:lastModifiedBy>
  <cp:revision>5</cp:revision>
  <dcterms:created xsi:type="dcterms:W3CDTF">2021-06-03T21:42:32Z</dcterms:created>
  <dcterms:modified xsi:type="dcterms:W3CDTF">2021-06-04T14:59:35Z</dcterms:modified>
</cp:coreProperties>
</file>